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42"/>
  </p:notesMasterIdLst>
  <p:sldIdLst>
    <p:sldId id="928" r:id="rId6"/>
    <p:sldId id="264" r:id="rId7"/>
    <p:sldId id="274" r:id="rId8"/>
    <p:sldId id="269" r:id="rId9"/>
    <p:sldId id="899" r:id="rId10"/>
    <p:sldId id="915" r:id="rId11"/>
    <p:sldId id="895" r:id="rId12"/>
    <p:sldId id="894" r:id="rId13"/>
    <p:sldId id="888" r:id="rId14"/>
    <p:sldId id="889" r:id="rId15"/>
    <p:sldId id="896" r:id="rId16"/>
    <p:sldId id="930" r:id="rId17"/>
    <p:sldId id="916" r:id="rId18"/>
    <p:sldId id="588" r:id="rId19"/>
    <p:sldId id="277" r:id="rId20"/>
    <p:sldId id="275" r:id="rId21"/>
    <p:sldId id="918" r:id="rId22"/>
    <p:sldId id="920" r:id="rId23"/>
    <p:sldId id="278" r:id="rId24"/>
    <p:sldId id="921" r:id="rId25"/>
    <p:sldId id="937" r:id="rId26"/>
    <p:sldId id="938" r:id="rId27"/>
    <p:sldId id="927" r:id="rId28"/>
    <p:sldId id="906" r:id="rId29"/>
    <p:sldId id="933" r:id="rId30"/>
    <p:sldId id="931" r:id="rId31"/>
    <p:sldId id="934" r:id="rId32"/>
    <p:sldId id="932" r:id="rId33"/>
    <p:sldId id="917" r:id="rId34"/>
    <p:sldId id="907" r:id="rId35"/>
    <p:sldId id="929" r:id="rId36"/>
    <p:sldId id="912" r:id="rId37"/>
    <p:sldId id="919" r:id="rId38"/>
    <p:sldId id="935" r:id="rId39"/>
    <p:sldId id="898" r:id="rId40"/>
    <p:sldId id="26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F70F25-D9CD-3954-DE02-639B23ECE0D0}" name="Karen Thorburn" initials="KT" userId="S::karen.thorburn2@tayside.nhs.scot::31bff61d-7a79-4e80-b0ad-e22cdac13076" providerId="AD"/>
  <p188:author id="{6564BE2D-9BC3-05BF-B2C8-4EB6C3DB47DF}" name="Richard Partridge" initials="RP" userId="S::Richard.Partridge@nes.scot.nhs.uk::59df640f-4dd9-4f8b-b4c0-8afb642511dd" providerId="AD"/>
  <p188:author id="{B52EA376-BAE0-06CA-B237-D8F04BB1500C}" name="Sarah Whyte" initials="SW" userId="S::sarah.whyte1@nes.scot.nhs.uk::73b88500-4fb0-4e3b-baf9-57a53854b91c" providerId="AD"/>
  <p188:author id="{10689895-4750-6356-DD59-570056F98C87}" name="Amy Smith" initials="AS" userId="S::amy.smith5@nes.scot.nhs.uk::b5c5eb19-c112-4ba1-a77c-2a4f3dfc42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E20DE9-05D2-4AD5-9B59-1C40333E50F0}" v="2" dt="2025-04-24T11:34:49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e, Iain" userId="eef0a67b-83fb-499f-aae7-23ec4636e4f8" providerId="ADAL" clId="{EBA34AF0-5B34-9342-B3D2-77B1118BBF7E}"/>
    <pc:docChg chg="modSld">
      <pc:chgData name="Christie, Iain" userId="eef0a67b-83fb-499f-aae7-23ec4636e4f8" providerId="ADAL" clId="{EBA34AF0-5B34-9342-B3D2-77B1118BBF7E}" dt="2025-03-19T11:26:34.352" v="62" actId="20577"/>
      <pc:docMkLst>
        <pc:docMk/>
      </pc:docMkLst>
      <pc:sldChg chg="modNotesTx">
        <pc:chgData name="Christie, Iain" userId="eef0a67b-83fb-499f-aae7-23ec4636e4f8" providerId="ADAL" clId="{EBA34AF0-5B34-9342-B3D2-77B1118BBF7E}" dt="2025-03-19T11:20:16.867" v="25" actId="20577"/>
        <pc:sldMkLst>
          <pc:docMk/>
          <pc:sldMk cId="2483156652" sldId="889"/>
        </pc:sldMkLst>
      </pc:sldChg>
      <pc:sldChg chg="modSp modNotesTx">
        <pc:chgData name="Christie, Iain" userId="eef0a67b-83fb-499f-aae7-23ec4636e4f8" providerId="ADAL" clId="{EBA34AF0-5B34-9342-B3D2-77B1118BBF7E}" dt="2025-03-19T11:26:34.352" v="62" actId="20577"/>
        <pc:sldMkLst>
          <pc:docMk/>
          <pc:sldMk cId="3514923593" sldId="898"/>
        </pc:sldMkLst>
        <pc:spChg chg="mod">
          <ac:chgData name="Christie, Iain" userId="eef0a67b-83fb-499f-aae7-23ec4636e4f8" providerId="ADAL" clId="{EBA34AF0-5B34-9342-B3D2-77B1118BBF7E}" dt="2025-03-19T11:25:11.668" v="61" actId="20577"/>
          <ac:spMkLst>
            <pc:docMk/>
            <pc:sldMk cId="3514923593" sldId="898"/>
            <ac:spMk id="2" creationId="{386BEB65-EF12-B402-4228-770A666E52DA}"/>
          </ac:spMkLst>
        </pc:spChg>
      </pc:sldChg>
      <pc:sldChg chg="modNotesTx">
        <pc:chgData name="Christie, Iain" userId="eef0a67b-83fb-499f-aae7-23ec4636e4f8" providerId="ADAL" clId="{EBA34AF0-5B34-9342-B3D2-77B1118BBF7E}" dt="2025-03-19T11:24:05.541" v="26" actId="20577"/>
        <pc:sldMkLst>
          <pc:docMk/>
          <pc:sldMk cId="2217185676" sldId="907"/>
        </pc:sldMkLst>
      </pc:sldChg>
      <pc:sldChg chg="modNotesTx">
        <pc:chgData name="Christie, Iain" userId="eef0a67b-83fb-499f-aae7-23ec4636e4f8" providerId="ADAL" clId="{EBA34AF0-5B34-9342-B3D2-77B1118BBF7E}" dt="2025-03-19T11:24:59.724" v="37" actId="20577"/>
        <pc:sldMkLst>
          <pc:docMk/>
          <pc:sldMk cId="1832238004" sldId="912"/>
        </pc:sldMkLst>
      </pc:sldChg>
    </pc:docChg>
  </pc:docChgLst>
  <pc:docChgLst>
    <pc:chgData name="Christie, Iain" userId="S::iain.christie@nhslothian.scot.nhs.uk::eef0a67b-83fb-499f-aae7-23ec4636e4f8" providerId="AD" clId="Web-{2B7C286F-C88E-4A35-AC02-DD22FCDE8BE9}"/>
    <pc:docChg chg="addSld delSld">
      <pc:chgData name="Christie, Iain" userId="S::iain.christie@nhslothian.scot.nhs.uk::eef0a67b-83fb-499f-aae7-23ec4636e4f8" providerId="AD" clId="Web-{2B7C286F-C88E-4A35-AC02-DD22FCDE8BE9}" dt="2025-03-12T13:59:11.672" v="3"/>
      <pc:docMkLst>
        <pc:docMk/>
      </pc:docMkLst>
      <pc:sldChg chg="add del">
        <pc:chgData name="Christie, Iain" userId="S::iain.christie@nhslothian.scot.nhs.uk::eef0a67b-83fb-499f-aae7-23ec4636e4f8" providerId="AD" clId="Web-{2B7C286F-C88E-4A35-AC02-DD22FCDE8BE9}" dt="2025-03-12T13:59:11.641" v="2"/>
        <pc:sldMkLst>
          <pc:docMk/>
          <pc:sldMk cId="730122240" sldId="896"/>
        </pc:sldMkLst>
      </pc:sldChg>
      <pc:sldChg chg="add del">
        <pc:chgData name="Christie, Iain" userId="S::iain.christie@nhslothian.scot.nhs.uk::eef0a67b-83fb-499f-aae7-23ec4636e4f8" providerId="AD" clId="Web-{2B7C286F-C88E-4A35-AC02-DD22FCDE8BE9}" dt="2025-03-12T13:59:11.672" v="3"/>
        <pc:sldMkLst>
          <pc:docMk/>
          <pc:sldMk cId="1434405772" sldId="930"/>
        </pc:sldMkLst>
      </pc:sldChg>
      <pc:sldMasterChg chg="addSldLayout">
        <pc:chgData name="Christie, Iain" userId="S::iain.christie@nhslothian.scot.nhs.uk::eef0a67b-83fb-499f-aae7-23ec4636e4f8" providerId="AD" clId="Web-{2B7C286F-C88E-4A35-AC02-DD22FCDE8BE9}" dt="2025-03-12T13:59:11.672" v="3"/>
        <pc:sldMasterMkLst>
          <pc:docMk/>
          <pc:sldMasterMk cId="816920333" sldId="2147483660"/>
        </pc:sldMasterMkLst>
        <pc:sldLayoutChg chg="add replId">
          <pc:chgData name="Christie, Iain" userId="S::iain.christie@nhslothian.scot.nhs.uk::eef0a67b-83fb-499f-aae7-23ec4636e4f8" providerId="AD" clId="Web-{2B7C286F-C88E-4A35-AC02-DD22FCDE8BE9}" dt="2025-03-12T13:59:11.672" v="3"/>
          <pc:sldLayoutMkLst>
            <pc:docMk/>
            <pc:sldMasterMk cId="816920333" sldId="2147483660"/>
            <pc:sldLayoutMk cId="1557908416" sldId="2147483680"/>
          </pc:sldLayoutMkLst>
        </pc:sldLayoutChg>
      </pc:sldMasterChg>
    </pc:docChg>
  </pc:docChgLst>
  <pc:docChgLst>
    <pc:chgData name="Catrin Evans" userId="922a4ef8-064d-48a2-9d51-5b17e48271f9" providerId="ADAL" clId="{C7E20DE9-05D2-4AD5-9B59-1C40333E50F0}"/>
    <pc:docChg chg="modSld">
      <pc:chgData name="Catrin Evans" userId="922a4ef8-064d-48a2-9d51-5b17e48271f9" providerId="ADAL" clId="{C7E20DE9-05D2-4AD5-9B59-1C40333E50F0}" dt="2025-04-24T11:34:46.267" v="0"/>
      <pc:docMkLst>
        <pc:docMk/>
      </pc:docMkLst>
      <pc:sldChg chg="addSp">
        <pc:chgData name="Catrin Evans" userId="922a4ef8-064d-48a2-9d51-5b17e48271f9" providerId="ADAL" clId="{C7E20DE9-05D2-4AD5-9B59-1C40333E50F0}" dt="2025-04-24T11:34:46.267" v="0"/>
        <pc:sldMkLst>
          <pc:docMk/>
          <pc:sldMk cId="4242495475" sldId="915"/>
        </pc:sldMkLst>
        <pc:picChg chg="add">
          <ac:chgData name="Catrin Evans" userId="922a4ef8-064d-48a2-9d51-5b17e48271f9" providerId="ADAL" clId="{C7E20DE9-05D2-4AD5-9B59-1C40333E50F0}" dt="2025-04-24T11:34:46.267" v="0"/>
          <ac:picMkLst>
            <pc:docMk/>
            <pc:sldMk cId="4242495475" sldId="915"/>
            <ac:picMk id="2" creationId="{5D0458E5-6F30-9703-EF81-B7F185113612}"/>
          </ac:picMkLst>
        </pc:picChg>
      </pc:sldChg>
    </pc:docChg>
  </pc:docChgLst>
  <pc:docChgLst>
    <pc:chgData name="Christie, Iain" userId="eef0a67b-83fb-499f-aae7-23ec4636e4f8" providerId="ADAL" clId="{B4AEBF94-8401-41EC-9C97-89302E5A1684}"/>
    <pc:docChg chg="custSel modSld">
      <pc:chgData name="Christie, Iain" userId="eef0a67b-83fb-499f-aae7-23ec4636e4f8" providerId="ADAL" clId="{B4AEBF94-8401-41EC-9C97-89302E5A1684}" dt="2025-03-12T14:56:05.068" v="394" actId="20577"/>
      <pc:docMkLst>
        <pc:docMk/>
      </pc:docMkLst>
      <pc:sldChg chg="modNotesTx">
        <pc:chgData name="Christie, Iain" userId="eef0a67b-83fb-499f-aae7-23ec4636e4f8" providerId="ADAL" clId="{B4AEBF94-8401-41EC-9C97-89302E5A1684}" dt="2025-03-12T14:47:57.288" v="80" actId="20577"/>
        <pc:sldMkLst>
          <pc:docMk/>
          <pc:sldMk cId="730122240" sldId="896"/>
        </pc:sldMkLst>
      </pc:sldChg>
      <pc:sldChg chg="modNotesTx">
        <pc:chgData name="Christie, Iain" userId="eef0a67b-83fb-499f-aae7-23ec4636e4f8" providerId="ADAL" clId="{B4AEBF94-8401-41EC-9C97-89302E5A1684}" dt="2025-03-12T14:56:05.068" v="394" actId="20577"/>
        <pc:sldMkLst>
          <pc:docMk/>
          <pc:sldMk cId="1968719163" sldId="916"/>
        </pc:sldMkLst>
      </pc:sldChg>
    </pc:docChg>
  </pc:docChgLst>
  <pc:docChgLst>
    <pc:chgData name="Catrin Evans" userId="922a4ef8-064d-48a2-9d51-5b17e48271f9" providerId="ADAL" clId="{91FE57D0-07F6-487D-8376-D57535072F19}"/>
    <pc:docChg chg="custSel modSld">
      <pc:chgData name="Catrin Evans" userId="922a4ef8-064d-48a2-9d51-5b17e48271f9" providerId="ADAL" clId="{91FE57D0-07F6-487D-8376-D57535072F19}" dt="2025-03-19T07:49:17.671" v="149" actId="20577"/>
      <pc:docMkLst>
        <pc:docMk/>
      </pc:docMkLst>
      <pc:sldChg chg="modNotesTx">
        <pc:chgData name="Catrin Evans" userId="922a4ef8-064d-48a2-9d51-5b17e48271f9" providerId="ADAL" clId="{91FE57D0-07F6-487D-8376-D57535072F19}" dt="2025-03-19T07:43:59.976" v="1" actId="20577"/>
        <pc:sldMkLst>
          <pc:docMk/>
          <pc:sldMk cId="4118951973" sldId="906"/>
        </pc:sldMkLst>
      </pc:sldChg>
      <pc:sldChg chg="modNotesTx">
        <pc:chgData name="Catrin Evans" userId="922a4ef8-064d-48a2-9d51-5b17e48271f9" providerId="ADAL" clId="{91FE57D0-07F6-487D-8376-D57535072F19}" dt="2025-03-19T07:49:17.671" v="149" actId="20577"/>
        <pc:sldMkLst>
          <pc:docMk/>
          <pc:sldMk cId="1968719163" sldId="916"/>
        </pc:sldMkLst>
      </pc:sldChg>
      <pc:sldChg chg="modNotesTx">
        <pc:chgData name="Catrin Evans" userId="922a4ef8-064d-48a2-9d51-5b17e48271f9" providerId="ADAL" clId="{91FE57D0-07F6-487D-8376-D57535072F19}" dt="2025-03-19T07:45:31.779" v="146" actId="313"/>
        <pc:sldMkLst>
          <pc:docMk/>
          <pc:sldMk cId="481573596" sldId="93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8B42DB-CDDB-49FB-91AA-4D4E483C0191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</dgm:pt>
    <dgm:pt modelId="{6DFB34D6-F828-40C3-969C-D0545E9011B6}">
      <dgm:prSet phldrT="[Text]"/>
      <dgm:spPr/>
      <dgm:t>
        <a:bodyPr/>
        <a:lstStyle/>
        <a:p>
          <a:r>
            <a:rPr lang="en-GB" b="1"/>
            <a:t>Pillars</a:t>
          </a:r>
        </a:p>
      </dgm:t>
    </dgm:pt>
    <dgm:pt modelId="{B6A7C526-CF10-4B76-9D43-2A35AE748C8F}" type="parTrans" cxnId="{518514AA-3364-491A-96A7-49AB5DA9B101}">
      <dgm:prSet/>
      <dgm:spPr/>
      <dgm:t>
        <a:bodyPr/>
        <a:lstStyle/>
        <a:p>
          <a:endParaRPr lang="en-GB"/>
        </a:p>
      </dgm:t>
    </dgm:pt>
    <dgm:pt modelId="{3F23453F-89F9-4AC7-B97B-7856C70508B7}" type="sibTrans" cxnId="{518514AA-3364-491A-96A7-49AB5DA9B101}">
      <dgm:prSet/>
      <dgm:spPr/>
      <dgm:t>
        <a:bodyPr/>
        <a:lstStyle/>
        <a:p>
          <a:endParaRPr lang="en-GB"/>
        </a:p>
      </dgm:t>
    </dgm:pt>
    <dgm:pt modelId="{4B8DE7A8-CD91-4885-8550-47127E066A94}">
      <dgm:prSet phldrT="[Text]"/>
      <dgm:spPr/>
      <dgm:t>
        <a:bodyPr/>
        <a:lstStyle/>
        <a:p>
          <a:r>
            <a:rPr lang="en-GB" b="1"/>
            <a:t>KSB statements</a:t>
          </a:r>
        </a:p>
      </dgm:t>
    </dgm:pt>
    <dgm:pt modelId="{89C1D641-24B3-4DA5-B94B-CEC6D37E742C}" type="parTrans" cxnId="{F3465E1A-D546-4410-876D-C82A6C370C9B}">
      <dgm:prSet/>
      <dgm:spPr/>
      <dgm:t>
        <a:bodyPr/>
        <a:lstStyle/>
        <a:p>
          <a:endParaRPr lang="en-GB"/>
        </a:p>
      </dgm:t>
    </dgm:pt>
    <dgm:pt modelId="{460110D5-B953-4D9E-BD8A-62D796045E81}" type="sibTrans" cxnId="{F3465E1A-D546-4410-876D-C82A6C370C9B}">
      <dgm:prSet/>
      <dgm:spPr/>
      <dgm:t>
        <a:bodyPr/>
        <a:lstStyle/>
        <a:p>
          <a:endParaRPr lang="en-GB"/>
        </a:p>
      </dgm:t>
    </dgm:pt>
    <dgm:pt modelId="{C66E7F08-160D-4278-A3F2-86CB0BFA7E12}">
      <dgm:prSet phldrT="[Text]"/>
      <dgm:spPr/>
      <dgm:t>
        <a:bodyPr/>
        <a:lstStyle/>
        <a:p>
          <a:r>
            <a:rPr lang="en-GB" b="1"/>
            <a:t>Levels </a:t>
          </a:r>
        </a:p>
      </dgm:t>
    </dgm:pt>
    <dgm:pt modelId="{E3383B22-066D-4EE4-AF34-AA114BA595A3}" type="parTrans" cxnId="{112B982A-D70D-43E0-9945-1A9E5C070EC2}">
      <dgm:prSet/>
      <dgm:spPr/>
      <dgm:t>
        <a:bodyPr/>
        <a:lstStyle/>
        <a:p>
          <a:endParaRPr lang="en-GB"/>
        </a:p>
      </dgm:t>
    </dgm:pt>
    <dgm:pt modelId="{CA7B2EB4-A942-4632-9EAB-859807C8C16A}" type="sibTrans" cxnId="{112B982A-D70D-43E0-9945-1A9E5C070EC2}">
      <dgm:prSet/>
      <dgm:spPr/>
      <dgm:t>
        <a:bodyPr/>
        <a:lstStyle/>
        <a:p>
          <a:endParaRPr lang="en-GB"/>
        </a:p>
      </dgm:t>
    </dgm:pt>
    <dgm:pt modelId="{8443C8DE-3ECF-41A4-8882-47477FE90459}">
      <dgm:prSet phldrT="[Text]"/>
      <dgm:spPr/>
      <dgm:t>
        <a:bodyPr/>
        <a:lstStyle/>
        <a:p>
          <a:r>
            <a:rPr lang="en-GB" b="1"/>
            <a:t>Self-assessment tools</a:t>
          </a:r>
        </a:p>
      </dgm:t>
    </dgm:pt>
    <dgm:pt modelId="{ABD1DC60-2E0E-42BD-B03A-13A5E9FDE4AA}" type="parTrans" cxnId="{BEA6BF5A-131A-493B-91F4-845DDAF3F745}">
      <dgm:prSet/>
      <dgm:spPr/>
      <dgm:t>
        <a:bodyPr/>
        <a:lstStyle/>
        <a:p>
          <a:endParaRPr lang="en-GB"/>
        </a:p>
      </dgm:t>
    </dgm:pt>
    <dgm:pt modelId="{B8E919AF-B362-4BA9-AEBD-68B7BB826E45}" type="sibTrans" cxnId="{BEA6BF5A-131A-493B-91F4-845DDAF3F745}">
      <dgm:prSet/>
      <dgm:spPr/>
      <dgm:t>
        <a:bodyPr/>
        <a:lstStyle/>
        <a:p>
          <a:endParaRPr lang="en-GB"/>
        </a:p>
      </dgm:t>
    </dgm:pt>
    <dgm:pt modelId="{63C578CA-313D-4A13-AA01-80BDBEF45729}" type="pres">
      <dgm:prSet presAssocID="{518B42DB-CDDB-49FB-91AA-4D4E483C0191}" presName="Name0" presStyleCnt="0">
        <dgm:presLayoutVars>
          <dgm:dir/>
          <dgm:resizeHandles val="exact"/>
        </dgm:presLayoutVars>
      </dgm:prSet>
      <dgm:spPr/>
    </dgm:pt>
    <dgm:pt modelId="{81AFB5B5-3F67-4767-80B8-47DDB2376926}" type="pres">
      <dgm:prSet presAssocID="{518B42DB-CDDB-49FB-91AA-4D4E483C0191}" presName="cycle" presStyleCnt="0"/>
      <dgm:spPr/>
    </dgm:pt>
    <dgm:pt modelId="{CC8841E3-2017-4C67-BC2F-36F1E473E644}" type="pres">
      <dgm:prSet presAssocID="{6DFB34D6-F828-40C3-969C-D0545E9011B6}" presName="nodeFirstNode" presStyleLbl="node1" presStyleIdx="0" presStyleCnt="4" custRadScaleRad="100001" custRadScaleInc="0">
        <dgm:presLayoutVars>
          <dgm:bulletEnabled val="1"/>
        </dgm:presLayoutVars>
      </dgm:prSet>
      <dgm:spPr/>
    </dgm:pt>
    <dgm:pt modelId="{951CDE01-A6BE-4EBE-84B7-3AF18B271C32}" type="pres">
      <dgm:prSet presAssocID="{3F23453F-89F9-4AC7-B97B-7856C70508B7}" presName="sibTransFirstNode" presStyleLbl="bgShp" presStyleIdx="0" presStyleCnt="1"/>
      <dgm:spPr/>
    </dgm:pt>
    <dgm:pt modelId="{60F29030-DDD1-4E9F-BE39-D1AC9407ECF0}" type="pres">
      <dgm:prSet presAssocID="{4B8DE7A8-CD91-4885-8550-47127E066A94}" presName="nodeFollowingNodes" presStyleLbl="node1" presStyleIdx="1" presStyleCnt="4">
        <dgm:presLayoutVars>
          <dgm:bulletEnabled val="1"/>
        </dgm:presLayoutVars>
      </dgm:prSet>
      <dgm:spPr/>
    </dgm:pt>
    <dgm:pt modelId="{05D37B59-47F3-4FE4-8E1E-1AB822989C71}" type="pres">
      <dgm:prSet presAssocID="{C66E7F08-160D-4278-A3F2-86CB0BFA7E12}" presName="nodeFollowingNodes" presStyleLbl="node1" presStyleIdx="2" presStyleCnt="4">
        <dgm:presLayoutVars>
          <dgm:bulletEnabled val="1"/>
        </dgm:presLayoutVars>
      </dgm:prSet>
      <dgm:spPr/>
    </dgm:pt>
    <dgm:pt modelId="{29B6CFE1-1B4F-40C3-AF1C-395FDE362221}" type="pres">
      <dgm:prSet presAssocID="{8443C8DE-3ECF-41A4-8882-47477FE90459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BE598A13-DD3E-4D75-9729-90CF42979F85}" type="presOf" srcId="{6DFB34D6-F828-40C3-969C-D0545E9011B6}" destId="{CC8841E3-2017-4C67-BC2F-36F1E473E644}" srcOrd="0" destOrd="0" presId="urn:microsoft.com/office/officeart/2005/8/layout/cycle3"/>
    <dgm:cxn modelId="{F3465E1A-D546-4410-876D-C82A6C370C9B}" srcId="{518B42DB-CDDB-49FB-91AA-4D4E483C0191}" destId="{4B8DE7A8-CD91-4885-8550-47127E066A94}" srcOrd="1" destOrd="0" parTransId="{89C1D641-24B3-4DA5-B94B-CEC6D37E742C}" sibTransId="{460110D5-B953-4D9E-BD8A-62D796045E81}"/>
    <dgm:cxn modelId="{112B982A-D70D-43E0-9945-1A9E5C070EC2}" srcId="{518B42DB-CDDB-49FB-91AA-4D4E483C0191}" destId="{C66E7F08-160D-4278-A3F2-86CB0BFA7E12}" srcOrd="2" destOrd="0" parTransId="{E3383B22-066D-4EE4-AF34-AA114BA595A3}" sibTransId="{CA7B2EB4-A942-4632-9EAB-859807C8C16A}"/>
    <dgm:cxn modelId="{94FB8D5C-AC82-4334-9E71-9CDC7E227118}" type="presOf" srcId="{C66E7F08-160D-4278-A3F2-86CB0BFA7E12}" destId="{05D37B59-47F3-4FE4-8E1E-1AB822989C71}" srcOrd="0" destOrd="0" presId="urn:microsoft.com/office/officeart/2005/8/layout/cycle3"/>
    <dgm:cxn modelId="{ACDB6C64-5CD2-44A5-ACE3-71C0A8A68B27}" type="presOf" srcId="{4B8DE7A8-CD91-4885-8550-47127E066A94}" destId="{60F29030-DDD1-4E9F-BE39-D1AC9407ECF0}" srcOrd="0" destOrd="0" presId="urn:microsoft.com/office/officeart/2005/8/layout/cycle3"/>
    <dgm:cxn modelId="{BEA6BF5A-131A-493B-91F4-845DDAF3F745}" srcId="{518B42DB-CDDB-49FB-91AA-4D4E483C0191}" destId="{8443C8DE-3ECF-41A4-8882-47477FE90459}" srcOrd="3" destOrd="0" parTransId="{ABD1DC60-2E0E-42BD-B03A-13A5E9FDE4AA}" sibTransId="{B8E919AF-B362-4BA9-AEBD-68B7BB826E45}"/>
    <dgm:cxn modelId="{518514AA-3364-491A-96A7-49AB5DA9B101}" srcId="{518B42DB-CDDB-49FB-91AA-4D4E483C0191}" destId="{6DFB34D6-F828-40C3-969C-D0545E9011B6}" srcOrd="0" destOrd="0" parTransId="{B6A7C526-CF10-4B76-9D43-2A35AE748C8F}" sibTransId="{3F23453F-89F9-4AC7-B97B-7856C70508B7}"/>
    <dgm:cxn modelId="{D8A2C8AB-C4D9-432C-B63B-7B46D91F6D36}" type="presOf" srcId="{518B42DB-CDDB-49FB-91AA-4D4E483C0191}" destId="{63C578CA-313D-4A13-AA01-80BDBEF45729}" srcOrd="0" destOrd="0" presId="urn:microsoft.com/office/officeart/2005/8/layout/cycle3"/>
    <dgm:cxn modelId="{E0DCC5C9-DBD2-4FD4-8A48-ED10A894661C}" type="presOf" srcId="{8443C8DE-3ECF-41A4-8882-47477FE90459}" destId="{29B6CFE1-1B4F-40C3-AF1C-395FDE362221}" srcOrd="0" destOrd="0" presId="urn:microsoft.com/office/officeart/2005/8/layout/cycle3"/>
    <dgm:cxn modelId="{92C55EE1-6438-4879-84A5-D201D251D89B}" type="presOf" srcId="{3F23453F-89F9-4AC7-B97B-7856C70508B7}" destId="{951CDE01-A6BE-4EBE-84B7-3AF18B271C32}" srcOrd="0" destOrd="0" presId="urn:microsoft.com/office/officeart/2005/8/layout/cycle3"/>
    <dgm:cxn modelId="{B32709CB-1E9A-47B7-A35B-55832D84F30C}" type="presParOf" srcId="{63C578CA-313D-4A13-AA01-80BDBEF45729}" destId="{81AFB5B5-3F67-4767-80B8-47DDB2376926}" srcOrd="0" destOrd="0" presId="urn:microsoft.com/office/officeart/2005/8/layout/cycle3"/>
    <dgm:cxn modelId="{8FD69F3C-2370-475E-AD5D-0ACA1C04C5E3}" type="presParOf" srcId="{81AFB5B5-3F67-4767-80B8-47DDB2376926}" destId="{CC8841E3-2017-4C67-BC2F-36F1E473E644}" srcOrd="0" destOrd="0" presId="urn:microsoft.com/office/officeart/2005/8/layout/cycle3"/>
    <dgm:cxn modelId="{B8B09A9B-8405-4C52-8F60-38E467342C92}" type="presParOf" srcId="{81AFB5B5-3F67-4767-80B8-47DDB2376926}" destId="{951CDE01-A6BE-4EBE-84B7-3AF18B271C32}" srcOrd="1" destOrd="0" presId="urn:microsoft.com/office/officeart/2005/8/layout/cycle3"/>
    <dgm:cxn modelId="{5914321E-E392-4FA6-9B39-2053B5736999}" type="presParOf" srcId="{81AFB5B5-3F67-4767-80B8-47DDB2376926}" destId="{60F29030-DDD1-4E9F-BE39-D1AC9407ECF0}" srcOrd="2" destOrd="0" presId="urn:microsoft.com/office/officeart/2005/8/layout/cycle3"/>
    <dgm:cxn modelId="{B39A3B02-90C0-42B2-8F7C-CD6B7ACC397E}" type="presParOf" srcId="{81AFB5B5-3F67-4767-80B8-47DDB2376926}" destId="{05D37B59-47F3-4FE4-8E1E-1AB822989C71}" srcOrd="3" destOrd="0" presId="urn:microsoft.com/office/officeart/2005/8/layout/cycle3"/>
    <dgm:cxn modelId="{F68E268B-32A5-4800-9751-22243D0601D6}" type="presParOf" srcId="{81AFB5B5-3F67-4767-80B8-47DDB2376926}" destId="{29B6CFE1-1B4F-40C3-AF1C-395FDE362221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CDE01-A6BE-4EBE-84B7-3AF18B271C32}">
      <dsp:nvSpPr>
        <dsp:cNvPr id="0" name=""/>
        <dsp:cNvSpPr/>
      </dsp:nvSpPr>
      <dsp:spPr>
        <a:xfrm>
          <a:off x="1764404" y="-111930"/>
          <a:ext cx="4599191" cy="4599191"/>
        </a:xfrm>
        <a:prstGeom prst="circularArrow">
          <a:avLst>
            <a:gd name="adj1" fmla="val 4668"/>
            <a:gd name="adj2" fmla="val 272909"/>
            <a:gd name="adj3" fmla="val 12890859"/>
            <a:gd name="adj4" fmla="val 17990415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841E3-2017-4C67-BC2F-36F1E473E644}">
      <dsp:nvSpPr>
        <dsp:cNvPr id="0" name=""/>
        <dsp:cNvSpPr/>
      </dsp:nvSpPr>
      <dsp:spPr>
        <a:xfrm>
          <a:off x="2555874" y="0"/>
          <a:ext cx="3016249" cy="15081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b="1" kern="1200"/>
            <a:t>Pillars</a:t>
          </a:r>
        </a:p>
      </dsp:txBody>
      <dsp:txXfrm>
        <a:off x="2629495" y="73621"/>
        <a:ext cx="2869007" cy="1360882"/>
      </dsp:txXfrm>
    </dsp:sp>
    <dsp:sp modelId="{60F29030-DDD1-4E9F-BE39-D1AC9407ECF0}">
      <dsp:nvSpPr>
        <dsp:cNvPr id="0" name=""/>
        <dsp:cNvSpPr/>
      </dsp:nvSpPr>
      <dsp:spPr>
        <a:xfrm>
          <a:off x="4207290" y="1651425"/>
          <a:ext cx="3016249" cy="15081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b="1" kern="1200"/>
            <a:t>KSB statements</a:t>
          </a:r>
        </a:p>
      </dsp:txBody>
      <dsp:txXfrm>
        <a:off x="4280911" y="1725046"/>
        <a:ext cx="2869007" cy="1360882"/>
      </dsp:txXfrm>
    </dsp:sp>
    <dsp:sp modelId="{05D37B59-47F3-4FE4-8E1E-1AB822989C71}">
      <dsp:nvSpPr>
        <dsp:cNvPr id="0" name=""/>
        <dsp:cNvSpPr/>
      </dsp:nvSpPr>
      <dsp:spPr>
        <a:xfrm>
          <a:off x="2555875" y="3302841"/>
          <a:ext cx="3016249" cy="15081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b="1" kern="1200"/>
            <a:t>Levels </a:t>
          </a:r>
        </a:p>
      </dsp:txBody>
      <dsp:txXfrm>
        <a:off x="2629496" y="3376462"/>
        <a:ext cx="2869007" cy="1360882"/>
      </dsp:txXfrm>
    </dsp:sp>
    <dsp:sp modelId="{29B6CFE1-1B4F-40C3-AF1C-395FDE362221}">
      <dsp:nvSpPr>
        <dsp:cNvPr id="0" name=""/>
        <dsp:cNvSpPr/>
      </dsp:nvSpPr>
      <dsp:spPr>
        <a:xfrm>
          <a:off x="904459" y="1651426"/>
          <a:ext cx="3016249" cy="15081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b="1" kern="1200"/>
            <a:t>Self-assessment tools</a:t>
          </a:r>
        </a:p>
      </dsp:txBody>
      <dsp:txXfrm>
        <a:off x="978080" y="1725047"/>
        <a:ext cx="2869007" cy="1360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9C4FF-A183-4225-A8AC-02B68A012505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24892-6E41-4A67-8689-30D04808E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472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369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344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171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51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927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168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120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B04D7-5DEE-4B0F-8EE9-5BB5495391B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390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736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607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 dirty="0">
              <a:solidFill>
                <a:srgbClr val="212529"/>
              </a:solidFill>
              <a:effectLst/>
              <a:latin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8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B04D7-5DEE-4B0F-8EE9-5BB5495391B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957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130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090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829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25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IC We've talked about the process for using the NMAHP </a:t>
            </a:r>
            <a:r>
              <a:rPr lang="en-US" err="1"/>
              <a:t>Dvelopment</a:t>
            </a:r>
            <a:r>
              <a:rPr lang="en-US"/>
              <a:t> Framework so how do you How to use it with the Profession Specific Framework </a:t>
            </a:r>
            <a:endParaRPr lang="en-GB"/>
          </a:p>
          <a:p>
            <a:endParaRPr lang="en-GB"/>
          </a:p>
          <a:p>
            <a:endParaRPr lang="en-GB"/>
          </a:p>
          <a:p>
            <a:r>
              <a:rPr lang="en-US"/>
              <a:t>The NMAHP Development Framework delivers the generic KSBs, which underlines everyone's role and is non profession specific. This enables a common language between all professions, develops cohesion amongst the diverse healthcare professionals under the NMAHP umbrella, facilitates multi disciplinary approaches to healthcare and enables diversity in career pathways.</a:t>
            </a:r>
            <a:endParaRPr lang="en-GB"/>
          </a:p>
          <a:p>
            <a:r>
              <a:rPr lang="en-US"/>
              <a:t>The profession specific frameworks,  as their name implies, provide those KSB's which are specific to our individual profession.</a:t>
            </a:r>
            <a:endParaRPr lang="en-GB"/>
          </a:p>
          <a:p>
            <a:endParaRPr lang="en-GB"/>
          </a:p>
          <a:p>
            <a:r>
              <a:rPr lang="en-US"/>
              <a:t>To use both together.</a:t>
            </a:r>
          </a:p>
          <a:p>
            <a:endParaRPr lang="en-GB"/>
          </a:p>
          <a:p>
            <a:pPr marL="171450" indent="-171450">
              <a:buFont typeface="Symbol,Sans-Serif"/>
              <a:buChar char="•"/>
            </a:pPr>
            <a:r>
              <a:rPr lang="en-US" err="1"/>
              <a:t>Familiarise</a:t>
            </a:r>
            <a:r>
              <a:rPr lang="en-US"/>
              <a:t> yourself with both frameworks, having a specific goal in mind </a:t>
            </a:r>
            <a:r>
              <a:rPr lang="en-US" err="1"/>
              <a:t>eg</a:t>
            </a:r>
            <a:r>
              <a:rPr lang="en-US"/>
              <a:t> do you want to be an advanced </a:t>
            </a:r>
            <a:r>
              <a:rPr lang="en-US" err="1"/>
              <a:t>practioner</a:t>
            </a:r>
            <a:r>
              <a:rPr lang="en-US"/>
              <a:t> within your profession.</a:t>
            </a:r>
            <a:endParaRPr lang="en-GB"/>
          </a:p>
          <a:p>
            <a:endParaRPr lang="en-GB"/>
          </a:p>
          <a:p>
            <a:pPr marL="171450" indent="-171450">
              <a:buFont typeface="Symbol,Sans-Serif"/>
              <a:buChar char="•"/>
            </a:pPr>
            <a:r>
              <a:rPr lang="en-US"/>
              <a:t>What is the 4 pillar mix for your role and target role </a:t>
            </a:r>
            <a:r>
              <a:rPr lang="en-US" err="1"/>
              <a:t>eg</a:t>
            </a:r>
            <a:r>
              <a:rPr lang="en-US"/>
              <a:t> is leadership more prominent or research</a:t>
            </a:r>
            <a:endParaRPr lang="en-GB"/>
          </a:p>
          <a:p>
            <a:endParaRPr lang="en-GB"/>
          </a:p>
          <a:p>
            <a:pPr marL="171450" indent="-171450">
              <a:buFont typeface="Symbol,Sans-Serif"/>
              <a:buChar char="•"/>
            </a:pPr>
            <a:r>
              <a:rPr lang="en-US"/>
              <a:t>Identify KSB's in the 4 pillars in both frameworks that are relevant to your current role and to what you want to </a:t>
            </a:r>
            <a:r>
              <a:rPr lang="en-US" err="1"/>
              <a:t>acheive</a:t>
            </a:r>
            <a:endParaRPr lang="en-GB"/>
          </a:p>
          <a:p>
            <a:endParaRPr lang="en-GB"/>
          </a:p>
          <a:p>
            <a:pPr marL="171450" indent="-171450">
              <a:buFont typeface="Symbol,Sans-Serif"/>
              <a:buChar char="•"/>
            </a:pPr>
            <a:r>
              <a:rPr lang="en-US"/>
              <a:t>Profession specific KSB's tend be mainly in the research and clinical pillar, whilst leadership and Facilitating Learning KSBS are more in the generic NMAHP Development Framework. </a:t>
            </a:r>
            <a:endParaRPr lang="en-GB"/>
          </a:p>
          <a:p>
            <a:endParaRPr lang="en-GB"/>
          </a:p>
          <a:p>
            <a:pPr marL="171450" indent="-171450">
              <a:buFont typeface="Symbol,Sans-Serif"/>
              <a:buChar char="•"/>
            </a:pPr>
            <a:r>
              <a:rPr lang="en-US"/>
              <a:t>Identify areas of overlap and divergence.</a:t>
            </a:r>
            <a:endParaRPr lang="en-GB"/>
          </a:p>
          <a:p>
            <a:endParaRPr lang="en-GB"/>
          </a:p>
          <a:p>
            <a:pPr marL="171450" indent="-171450">
              <a:buFont typeface="Symbol,Sans-Serif"/>
              <a:buChar char="•"/>
            </a:pPr>
            <a:r>
              <a:rPr lang="en-US"/>
              <a:t>Create a matrix to align similar areas in both frameworks</a:t>
            </a:r>
            <a:endParaRPr lang="en-GB"/>
          </a:p>
          <a:p>
            <a:endParaRPr lang="en-GB"/>
          </a:p>
          <a:p>
            <a:pPr marL="171450" indent="-171450">
              <a:buFont typeface="Symbol,Sans-Serif"/>
              <a:buChar char="•"/>
            </a:pPr>
            <a:r>
              <a:rPr lang="en-US"/>
              <a:t>Identify gaps - note NMAHP elements not covered in profession specific framework and vice versa</a:t>
            </a:r>
            <a:endParaRPr lang="en-GB"/>
          </a:p>
          <a:p>
            <a:endParaRPr lang="en-GB"/>
          </a:p>
          <a:p>
            <a:pPr marL="171450" indent="-171450">
              <a:buFont typeface="Symbol,Sans-Serif"/>
              <a:buChar char="•"/>
            </a:pPr>
            <a:r>
              <a:rPr lang="en-US" err="1"/>
              <a:t>Prioritise</a:t>
            </a:r>
            <a:r>
              <a:rPr lang="en-US"/>
              <a:t> - address high impact areas first</a:t>
            </a:r>
            <a:endParaRPr lang="en-GB"/>
          </a:p>
          <a:p>
            <a:endParaRPr lang="en-GB"/>
          </a:p>
          <a:p>
            <a:pPr marL="171450" indent="-171450">
              <a:buFont typeface="Symbol,Sans-Serif"/>
              <a:buChar char="•"/>
            </a:pPr>
            <a:r>
              <a:rPr lang="en-US"/>
              <a:t>Finally set integrated goals pair a profession </a:t>
            </a:r>
            <a:r>
              <a:rPr lang="en-US" err="1"/>
              <a:t>specfic</a:t>
            </a:r>
            <a:r>
              <a:rPr lang="en-US"/>
              <a:t> goal </a:t>
            </a:r>
            <a:r>
              <a:rPr lang="en-US" err="1"/>
              <a:t>eg</a:t>
            </a:r>
            <a:r>
              <a:rPr lang="en-US"/>
              <a:t> mastering wound care with an NMAHP goal (</a:t>
            </a:r>
            <a:r>
              <a:rPr lang="en-US" err="1"/>
              <a:t>eg</a:t>
            </a:r>
            <a:r>
              <a:rPr lang="en-US"/>
              <a:t> leading a team discussion on best practice for </a:t>
            </a:r>
            <a:r>
              <a:rPr lang="en-US" err="1"/>
              <a:t>woundcare</a:t>
            </a:r>
            <a:r>
              <a:rPr lang="en-US"/>
              <a:t>)</a:t>
            </a:r>
            <a:endParaRPr lang="en-GB"/>
          </a:p>
          <a:p>
            <a:pPr marL="171450" indent="-171450">
              <a:buFont typeface="Symbol,Sans-Serif"/>
              <a:buChar char="•"/>
            </a:pPr>
            <a:endParaRPr lang="en-US"/>
          </a:p>
          <a:p>
            <a:r>
              <a:rPr lang="en-US"/>
              <a:t>I hope that helps, what I would say is </a:t>
            </a:r>
            <a:r>
              <a:rPr lang="en-US" err="1"/>
              <a:t>familiarise</a:t>
            </a:r>
            <a:r>
              <a:rPr lang="en-US"/>
              <a:t> yourself with both the NMAHP and profession specific frameworks to get the most out of them</a:t>
            </a:r>
          </a:p>
          <a:p>
            <a:endParaRPr lang="en-US"/>
          </a:p>
          <a:p>
            <a:endParaRPr lang="en-US"/>
          </a:p>
          <a:p>
            <a:pPr marL="171450" indent="-171450">
              <a:buFont typeface="Symbol,Sans-Serif"/>
              <a:buChar char="•"/>
            </a:pPr>
            <a:endParaRPr lang="en-US"/>
          </a:p>
          <a:p>
            <a:pPr marL="171450" indent="-171450">
              <a:buFont typeface="Symbol,Sans-Serif"/>
              <a:buChar char="•"/>
            </a:pPr>
            <a:endParaRPr lang="en-US"/>
          </a:p>
          <a:p>
            <a:pPr marL="171450" indent="-171450">
              <a:buFont typeface="Symbol,Sans-Serif"/>
              <a:buChar char="•"/>
            </a:pPr>
            <a:endParaRPr lang="en-US"/>
          </a:p>
          <a:p>
            <a:pPr marL="171450" indent="-171450">
              <a:buFont typeface="Symbol,Sans-Serif"/>
              <a:buChar char="•"/>
            </a:pPr>
            <a:endParaRPr lang="en-US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873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DCC6F-DC68-517A-9BAF-80BB3A891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7E7D7E-48C6-2F79-700E-CD7172161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6A7326-5E48-838B-E0D4-D6032DD2D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00037-D09E-A748-4FB8-F8A2BD53B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819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8CF7B-0637-46DC-1DEB-ACB3AFCCC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BDCCA4-5A4F-8C87-3AAE-426024039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6F94E5-1EBB-82F6-D7C0-60CA81A2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2CB41-6F71-9D57-2EF2-5CA7CB325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146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036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009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3AD22-5749-F1AB-9D14-A83235D43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8DE80-27EF-9094-1FED-778E3E578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5DEC95-C77E-A5B6-DE32-F4835AD80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24B34-3EF0-7F6F-730F-0CB85DA600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70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25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24892-6E41-4A67-8689-30D04808EF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53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7268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872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063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B04D7-5DEE-4B0F-8EE9-5BB5495391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476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042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80AE4-C3B6-DA15-DA17-8640BA368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A994B-4E56-9A98-603E-87EBAB65A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41A017-4234-F623-8EB2-17B63F52A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1CFAD-CCC2-3ABC-948A-2834654AE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24892-6E41-4A67-8689-30D04808EF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70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72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632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4892-6E41-4A67-8689-30D04808EF6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415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95D841-5E27-8143-AC1A-6F5C80A7AC8E}"/>
              </a:ext>
            </a:extLst>
          </p:cNvPr>
          <p:cNvSpPr/>
          <p:nvPr/>
        </p:nvSpPr>
        <p:spPr>
          <a:xfrm>
            <a:off x="-124893" y="129750"/>
            <a:ext cx="12316893" cy="1418004"/>
          </a:xfrm>
          <a:prstGeom prst="rect">
            <a:avLst/>
          </a:prstGeom>
          <a:solidFill>
            <a:srgbClr val="004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stanfullhea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50"/>
            <a:ext cx="12192000" cy="141800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387930" y="944564"/>
            <a:ext cx="9323773" cy="603191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66CCFF"/>
                </a:solidFill>
              </a:defRPr>
            </a:lvl1pPr>
            <a:lvl2pPr marL="457200" indent="0" algn="l">
              <a:buNone/>
              <a:defRPr>
                <a:solidFill>
                  <a:srgbClr val="66CCFF"/>
                </a:solidFill>
              </a:defRPr>
            </a:lvl2pPr>
          </a:lstStyle>
          <a:p>
            <a:pPr lvl="0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D99CB-ED7F-4433-9C81-8B8684C7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928" y="274639"/>
            <a:ext cx="9323773" cy="669925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176809-0DF8-C04D-B597-D8A07F397E81}"/>
              </a:ext>
            </a:extLst>
          </p:cNvPr>
          <p:cNvSpPr/>
          <p:nvPr/>
        </p:nvSpPr>
        <p:spPr>
          <a:xfrm>
            <a:off x="1873405" y="129750"/>
            <a:ext cx="249787" cy="1418004"/>
          </a:xfrm>
          <a:prstGeom prst="rect">
            <a:avLst/>
          </a:prstGeom>
          <a:solidFill>
            <a:srgbClr val="004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2F8F1-E535-B648-99E9-C2A095F347F2}"/>
              </a:ext>
            </a:extLst>
          </p:cNvPr>
          <p:cNvSpPr/>
          <p:nvPr/>
        </p:nvSpPr>
        <p:spPr>
          <a:xfrm>
            <a:off x="1946981" y="274639"/>
            <a:ext cx="60959" cy="1125955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9142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50D8C-C0BE-AF46-B688-3798A8E41160}"/>
              </a:ext>
            </a:extLst>
          </p:cNvPr>
          <p:cNvSpPr/>
          <p:nvPr userDrawn="1"/>
        </p:nvSpPr>
        <p:spPr>
          <a:xfrm>
            <a:off x="0" y="174729"/>
            <a:ext cx="12192000" cy="1437548"/>
          </a:xfrm>
          <a:prstGeom prst="rect">
            <a:avLst/>
          </a:prstGeom>
          <a:solidFill>
            <a:srgbClr val="044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A45CC62-8A13-5942-9298-B02EC4AD4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3493" y="956857"/>
            <a:ext cx="7703768" cy="614779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6CCFF"/>
                </a:solidFill>
              </a:defRPr>
            </a:lvl1pPr>
            <a:lvl2pPr marL="609585" indent="0" algn="l">
              <a:buNone/>
              <a:defRPr>
                <a:solidFill>
                  <a:srgbClr val="66CCFF"/>
                </a:solidFill>
              </a:defRPr>
            </a:lvl2pPr>
          </a:lstStyle>
          <a:p>
            <a:pPr lvl="0"/>
            <a:r>
              <a:rPr lang="en-GB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425589-58CC-BA44-89A8-1152C02CA9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441" y="373597"/>
            <a:ext cx="1038851" cy="1035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D58F6-E889-44FA-A0B7-224499EEC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494" y="248035"/>
            <a:ext cx="7703767" cy="708823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776EA-D8CB-9F4D-9E50-6D0DB218675E}"/>
              </a:ext>
            </a:extLst>
          </p:cNvPr>
          <p:cNvCxnSpPr>
            <a:cxnSpLocks/>
          </p:cNvCxnSpPr>
          <p:nvPr userDrawn="1"/>
        </p:nvCxnSpPr>
        <p:spPr>
          <a:xfrm>
            <a:off x="1692623" y="294957"/>
            <a:ext cx="0" cy="1168711"/>
          </a:xfrm>
          <a:prstGeom prst="line">
            <a:avLst/>
          </a:prstGeom>
          <a:ln w="4445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23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80089-1C7C-451E-A047-19DBD42F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97" y="944563"/>
            <a:ext cx="10972800" cy="695480"/>
          </a:xfrm>
        </p:spPr>
        <p:txBody>
          <a:bodyPr>
            <a:noAutofit/>
          </a:bodyPr>
          <a:lstStyle>
            <a:lvl1pPr algn="l">
              <a:defRPr sz="4800">
                <a:solidFill>
                  <a:srgbClr val="17365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12192000" cy="46405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8" name="TextBox 7"/>
          <p:cNvSpPr txBox="1"/>
          <p:nvPr userDrawn="1"/>
        </p:nvSpPr>
        <p:spPr>
          <a:xfrm>
            <a:off x="141106" y="13307"/>
            <a:ext cx="51774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>
                <a:solidFill>
                  <a:schemeClr val="bg1"/>
                </a:solidFill>
              </a:rPr>
              <a:t>NHS Education for Scotland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20296" y="1798798"/>
            <a:ext cx="10246381" cy="448626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34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20298" y="1798798"/>
            <a:ext cx="4851836" cy="448626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68484" y="1798639"/>
            <a:ext cx="5198533" cy="448627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415E4E-20A8-DB4C-BFC2-2CB11BAA1EDB}"/>
              </a:ext>
            </a:extLst>
          </p:cNvPr>
          <p:cNvSpPr/>
          <p:nvPr userDrawn="1"/>
        </p:nvSpPr>
        <p:spPr>
          <a:xfrm>
            <a:off x="0" y="1"/>
            <a:ext cx="12192000" cy="46405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7BB0-A125-6345-874D-587ADC1CE88B}"/>
              </a:ext>
            </a:extLst>
          </p:cNvPr>
          <p:cNvSpPr txBox="1"/>
          <p:nvPr userDrawn="1"/>
        </p:nvSpPr>
        <p:spPr>
          <a:xfrm>
            <a:off x="141106" y="13307"/>
            <a:ext cx="51774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>
                <a:solidFill>
                  <a:schemeClr val="bg1"/>
                </a:solidFill>
              </a:rPr>
              <a:t>NHS Education for Scotland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D1960E-0000-4EC6-BA44-A5A0921B9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97" y="944563"/>
            <a:ext cx="10972800" cy="695480"/>
          </a:xfrm>
        </p:spPr>
        <p:txBody>
          <a:bodyPr>
            <a:noAutofit/>
          </a:bodyPr>
          <a:lstStyle>
            <a:lvl1pPr algn="l">
              <a:defRPr sz="4800">
                <a:solidFill>
                  <a:srgbClr val="17365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752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1020235" y="1806575"/>
            <a:ext cx="4971295" cy="4446588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41175" y="1806575"/>
            <a:ext cx="5025843" cy="44465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5C02A9-445A-D747-BD7B-01C106682672}"/>
              </a:ext>
            </a:extLst>
          </p:cNvPr>
          <p:cNvSpPr/>
          <p:nvPr userDrawn="1"/>
        </p:nvSpPr>
        <p:spPr>
          <a:xfrm>
            <a:off x="0" y="1"/>
            <a:ext cx="12192000" cy="46405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6D7F93-AD93-DE46-8837-4590C1D32389}"/>
              </a:ext>
            </a:extLst>
          </p:cNvPr>
          <p:cNvSpPr txBox="1"/>
          <p:nvPr userDrawn="1"/>
        </p:nvSpPr>
        <p:spPr>
          <a:xfrm>
            <a:off x="141106" y="13307"/>
            <a:ext cx="51774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>
                <a:solidFill>
                  <a:schemeClr val="bg1"/>
                </a:solidFill>
              </a:rPr>
              <a:t>NHS Education for Scotland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103896-F5E2-4BE2-8CCA-83123C6B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97" y="944563"/>
            <a:ext cx="10972800" cy="695480"/>
          </a:xfrm>
        </p:spPr>
        <p:txBody>
          <a:bodyPr>
            <a:noAutofit/>
          </a:bodyPr>
          <a:lstStyle>
            <a:lvl1pPr algn="l">
              <a:defRPr sz="4800">
                <a:solidFill>
                  <a:srgbClr val="17365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52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F7703B-8BDA-524E-AAA9-5EED478CE161}"/>
              </a:ext>
            </a:extLst>
          </p:cNvPr>
          <p:cNvSpPr/>
          <p:nvPr userDrawn="1"/>
        </p:nvSpPr>
        <p:spPr>
          <a:xfrm>
            <a:off x="0" y="1"/>
            <a:ext cx="12192000" cy="46405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FDFDB-D917-8F48-91F7-8B045EF48DAE}"/>
              </a:ext>
            </a:extLst>
          </p:cNvPr>
          <p:cNvSpPr txBox="1"/>
          <p:nvPr userDrawn="1"/>
        </p:nvSpPr>
        <p:spPr>
          <a:xfrm>
            <a:off x="141106" y="13307"/>
            <a:ext cx="51774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>
                <a:solidFill>
                  <a:schemeClr val="bg1"/>
                </a:solidFill>
              </a:rPr>
              <a:t>NHS Education for Scotland</a:t>
            </a:r>
          </a:p>
        </p:txBody>
      </p:sp>
    </p:spTree>
    <p:extLst>
      <p:ext uri="{BB962C8B-B14F-4D97-AF65-F5344CB8AC3E}">
        <p14:creationId xmlns:p14="http://schemas.microsoft.com/office/powerpoint/2010/main" val="2527729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9back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42D85A-7818-2C41-B02C-B0C46D60A1B7}"/>
              </a:ext>
            </a:extLst>
          </p:cNvPr>
          <p:cNvSpPr/>
          <p:nvPr userDrawn="1"/>
        </p:nvSpPr>
        <p:spPr>
          <a:xfrm>
            <a:off x="383144" y="3429000"/>
            <a:ext cx="4737696" cy="2021091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2D2B0-073D-6C40-A439-781832FF55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059" y="3779518"/>
            <a:ext cx="3478693" cy="1682505"/>
          </a:xfrm>
          <a:prstGeom prst="rect">
            <a:avLst/>
          </a:prstGeom>
        </p:spPr>
      </p:pic>
      <p:pic>
        <p:nvPicPr>
          <p:cNvPr id="6" name="Picture 5" descr="16-9backcover.jpg">
            <a:extLst>
              <a:ext uri="{FF2B5EF4-FFF2-40B4-BE49-F238E27FC236}">
                <a16:creationId xmlns:a16="http://schemas.microsoft.com/office/drawing/2014/main" id="{98C3B37A-DBB5-0840-9B2A-C899E3C97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55391" r="63040" b="21267"/>
          <a:stretch/>
        </p:blipFill>
        <p:spPr>
          <a:xfrm>
            <a:off x="2334427" y="3849310"/>
            <a:ext cx="2267684" cy="14663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25F47F-199D-3E47-B0CD-690775BD0F1F}"/>
              </a:ext>
            </a:extLst>
          </p:cNvPr>
          <p:cNvSpPr/>
          <p:nvPr userDrawn="1"/>
        </p:nvSpPr>
        <p:spPr>
          <a:xfrm>
            <a:off x="383144" y="5462023"/>
            <a:ext cx="11481904" cy="1219200"/>
          </a:xfrm>
          <a:prstGeom prst="rect">
            <a:avLst/>
          </a:prstGeom>
          <a:solidFill>
            <a:srgbClr val="044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DD341-0649-8742-9F9D-9CFE63B75317}"/>
              </a:ext>
            </a:extLst>
          </p:cNvPr>
          <p:cNvSpPr txBox="1"/>
          <p:nvPr userDrawn="1"/>
        </p:nvSpPr>
        <p:spPr>
          <a:xfrm>
            <a:off x="503059" y="5969393"/>
            <a:ext cx="11313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©NHS Education for Scotland 2025. You can copy or reproduce the information in this resource for use within </a:t>
            </a:r>
            <a:r>
              <a:rPr lang="en-GB" sz="12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NHSScotland</a:t>
            </a:r>
            <a:r>
              <a:rPr lang="en-GB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for non-commercial educational purposes under creative commons CC BY-NC 4.0 Deed | Attribution-Non Commercial 4.0 International | Creative Commons. Use of this document for commercial purposes is permitted only with the written permission of NES.</a:t>
            </a:r>
          </a:p>
        </p:txBody>
      </p:sp>
    </p:spTree>
    <p:extLst>
      <p:ext uri="{BB962C8B-B14F-4D97-AF65-F5344CB8AC3E}">
        <p14:creationId xmlns:p14="http://schemas.microsoft.com/office/powerpoint/2010/main" val="3681586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6405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141106" y="13307"/>
            <a:ext cx="517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66CCFF"/>
                </a:solidFill>
              </a:rPr>
              <a:t>NHS Education for Scotland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20297" y="1798798"/>
            <a:ext cx="4851836" cy="448626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68484" y="1798639"/>
            <a:ext cx="5198533" cy="448627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3DC992-BBD6-40BC-AB6C-C83759C6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96" y="944563"/>
            <a:ext cx="10246381" cy="69215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17365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647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6405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141106" y="13307"/>
            <a:ext cx="517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66CCFF"/>
                </a:solidFill>
              </a:rPr>
              <a:t>NHS Education for Scotland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20296" y="1798798"/>
            <a:ext cx="10246381" cy="448626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2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6405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141106" y="13307"/>
            <a:ext cx="517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66CCFF"/>
                </a:solidFill>
              </a:rPr>
              <a:t>NHS Education for Scotland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20297" y="1798798"/>
            <a:ext cx="4851836" cy="448626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68484" y="1798639"/>
            <a:ext cx="5198533" cy="448627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3DC992-BBD6-40BC-AB6C-C83759C6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96" y="944563"/>
            <a:ext cx="10246381" cy="69215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17365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6990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6405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141106" y="13307"/>
            <a:ext cx="517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66CCFF"/>
                </a:solidFill>
              </a:rPr>
              <a:t>NHS Education for Scotland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1020234" y="1806575"/>
            <a:ext cx="4971295" cy="4446588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41175" y="1806575"/>
            <a:ext cx="5025843" cy="44465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C8813E-2654-4050-8876-6F07B2FD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96" y="944563"/>
            <a:ext cx="10246381" cy="69215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17365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132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46405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141106" y="13307"/>
            <a:ext cx="517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66CCFF"/>
                </a:solidFill>
              </a:rPr>
              <a:t>NHS Education for Scotland</a:t>
            </a:r>
          </a:p>
        </p:txBody>
      </p:sp>
    </p:spTree>
    <p:extLst>
      <p:ext uri="{BB962C8B-B14F-4D97-AF65-F5344CB8AC3E}">
        <p14:creationId xmlns:p14="http://schemas.microsoft.com/office/powerpoint/2010/main" val="253090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nback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7626" y="3808430"/>
            <a:ext cx="4361468" cy="1611983"/>
          </a:xfrm>
          <a:prstGeom prst="rect">
            <a:avLst/>
          </a:prstGeom>
          <a:solidFill>
            <a:srgbClr val="044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 descr="stanbackcov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t="57641" r="57692" b="22461"/>
          <a:stretch/>
        </p:blipFill>
        <p:spPr>
          <a:xfrm>
            <a:off x="2542464" y="3990730"/>
            <a:ext cx="2888568" cy="1364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0E085-F5B7-174D-8AE6-30A4AA640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27" y="4073653"/>
            <a:ext cx="1498600" cy="11200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4DC6A8-325C-1F41-AD42-42D861B0BCF2}"/>
              </a:ext>
            </a:extLst>
          </p:cNvPr>
          <p:cNvCxnSpPr/>
          <p:nvPr/>
        </p:nvCxnSpPr>
        <p:spPr>
          <a:xfrm>
            <a:off x="2465493" y="3952240"/>
            <a:ext cx="0" cy="137160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62D73E6-BEFE-8A45-A7A4-B4615042A35B}"/>
              </a:ext>
            </a:extLst>
          </p:cNvPr>
          <p:cNvSpPr/>
          <p:nvPr/>
        </p:nvSpPr>
        <p:spPr>
          <a:xfrm>
            <a:off x="477626" y="5496560"/>
            <a:ext cx="11186055" cy="914400"/>
          </a:xfrm>
          <a:prstGeom prst="rect">
            <a:avLst/>
          </a:prstGeom>
          <a:solidFill>
            <a:srgbClr val="044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348FB-D405-DB40-BB7A-8C402E2891C4}"/>
              </a:ext>
            </a:extLst>
          </p:cNvPr>
          <p:cNvSpPr txBox="1"/>
          <p:nvPr/>
        </p:nvSpPr>
        <p:spPr>
          <a:xfrm>
            <a:off x="864499" y="5734234"/>
            <a:ext cx="104123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© NHS Education for Scotland 2022. You can copy or reproduce the information in this resource for use within </a:t>
            </a:r>
            <a:r>
              <a:rPr lang="en-US" sz="1100" err="1">
                <a:solidFill>
                  <a:schemeClr val="bg1"/>
                </a:solidFill>
              </a:rPr>
              <a:t>NHSScotland</a:t>
            </a:r>
            <a:r>
              <a:rPr lang="en-US" sz="1100">
                <a:solidFill>
                  <a:schemeClr val="bg1"/>
                </a:solidFill>
              </a:rPr>
              <a:t> and</a:t>
            </a:r>
          </a:p>
          <a:p>
            <a:r>
              <a:rPr lang="en-US" sz="1100">
                <a:solidFill>
                  <a:schemeClr val="bg1"/>
                </a:solidFill>
              </a:rPr>
              <a:t>For non-commercial educational purposes. Use of this document for commercial purposes is permitted only with the written</a:t>
            </a:r>
          </a:p>
          <a:p>
            <a:r>
              <a:rPr lang="en-US" sz="1100">
                <a:solidFill>
                  <a:schemeClr val="bg1"/>
                </a:solidFill>
              </a:rPr>
              <a:t>Permission of NES.</a:t>
            </a:r>
          </a:p>
        </p:txBody>
      </p:sp>
    </p:spTree>
    <p:extLst>
      <p:ext uri="{BB962C8B-B14F-4D97-AF65-F5344CB8AC3E}">
        <p14:creationId xmlns:p14="http://schemas.microsoft.com/office/powerpoint/2010/main" val="527877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80EED-CEC2-9B1C-B60F-EBF9E6116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4D9D8-C027-0DBD-A2F8-AF2F16F9F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994D1-D07A-0A87-1AF5-673F816F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5182-7DA9-4803-A89A-C60962B83E0A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138E3-443F-7960-687C-0F990B069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FB76B-8872-3089-2BB0-BAF0ECEB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E6B8-723C-4B6C-BDFC-B9EC3DBA5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23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20298" y="1798798"/>
            <a:ext cx="4851836" cy="448626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20298" y="944563"/>
            <a:ext cx="10246721" cy="692151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rgbClr val="17375E"/>
                </a:solidFill>
                <a:latin typeface="Source Sans Pro"/>
                <a:cs typeface="Source Sans Pro"/>
              </a:defRPr>
            </a:lvl1pPr>
          </a:lstStyle>
          <a:p>
            <a:pPr lvl="0"/>
            <a:r>
              <a:rPr lang="en-GB"/>
              <a:t>Click to edit Master title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68484" y="1798639"/>
            <a:ext cx="5198533" cy="448627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415E4E-20A8-DB4C-BFC2-2CB11BAA1EDB}"/>
              </a:ext>
            </a:extLst>
          </p:cNvPr>
          <p:cNvSpPr/>
          <p:nvPr userDrawn="1"/>
        </p:nvSpPr>
        <p:spPr>
          <a:xfrm>
            <a:off x="0" y="1"/>
            <a:ext cx="12192000" cy="46405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7BB0-A125-6345-874D-587ADC1CE88B}"/>
              </a:ext>
            </a:extLst>
          </p:cNvPr>
          <p:cNvSpPr txBox="1"/>
          <p:nvPr userDrawn="1"/>
        </p:nvSpPr>
        <p:spPr>
          <a:xfrm>
            <a:off x="141106" y="13307"/>
            <a:ext cx="51774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>
                <a:solidFill>
                  <a:schemeClr val="bg1"/>
                </a:solidFill>
              </a:rPr>
              <a:t>NHS Education for Scotland</a:t>
            </a:r>
          </a:p>
        </p:txBody>
      </p:sp>
    </p:spTree>
    <p:extLst>
      <p:ext uri="{BB962C8B-B14F-4D97-AF65-F5344CB8AC3E}">
        <p14:creationId xmlns:p14="http://schemas.microsoft.com/office/powerpoint/2010/main" val="1584827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F7703B-8BDA-524E-AAA9-5EED478CE161}"/>
              </a:ext>
            </a:extLst>
          </p:cNvPr>
          <p:cNvSpPr/>
          <p:nvPr userDrawn="1"/>
        </p:nvSpPr>
        <p:spPr>
          <a:xfrm>
            <a:off x="0" y="1"/>
            <a:ext cx="12192000" cy="46405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FDFDB-D917-8F48-91F7-8B045EF48DAE}"/>
              </a:ext>
            </a:extLst>
          </p:cNvPr>
          <p:cNvSpPr txBox="1"/>
          <p:nvPr userDrawn="1"/>
        </p:nvSpPr>
        <p:spPr>
          <a:xfrm>
            <a:off x="141106" y="13307"/>
            <a:ext cx="51774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>
                <a:solidFill>
                  <a:schemeClr val="bg1"/>
                </a:solidFill>
              </a:rPr>
              <a:t>NHS Education for Scotland</a:t>
            </a:r>
          </a:p>
        </p:txBody>
      </p:sp>
    </p:spTree>
    <p:extLst>
      <p:ext uri="{BB962C8B-B14F-4D97-AF65-F5344CB8AC3E}">
        <p14:creationId xmlns:p14="http://schemas.microsoft.com/office/powerpoint/2010/main" val="155790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5182-7DA9-4803-A89A-C60962B83E0A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0E6B8-723C-4B6C-BDFC-B9EC3DBA5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92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80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3F023-C7D3-BE43-A4F7-485CACFF06A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6EA69-B9A0-3A4A-A32C-B2418D145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1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57503697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player.vimeo.com/video/1057503697?app_id=122963" TargetMode="Externa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57491687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player.vimeo.com/video/1057491687?app_id=12296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57441189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player.vimeo.com/video/1057441189?app_id=122963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postreg.nmahp@nes.scot.nhs.uk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86A83ECD-C6B2-E939-3E56-D17C762C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175" y="274639"/>
            <a:ext cx="10248404" cy="1257278"/>
          </a:xfrm>
        </p:spPr>
        <p:txBody>
          <a:bodyPr/>
          <a:lstStyle/>
          <a:p>
            <a:pPr algn="ctr"/>
            <a:r>
              <a:rPr lang="en-US" b="1"/>
              <a:t>Nursing, Midwifery and Allied Health Professionals (NMAHP) Development Framework</a:t>
            </a:r>
          </a:p>
        </p:txBody>
      </p:sp>
      <p:pic>
        <p:nvPicPr>
          <p:cNvPr id="5" name="Picture 4" descr="Introduction slide with image of workforce ">
            <a:extLst>
              <a:ext uri="{FF2B5EF4-FFF2-40B4-BE49-F238E27FC236}">
                <a16:creationId xmlns:a16="http://schemas.microsoft.com/office/drawing/2014/main" id="{FE932E9E-7C34-A9D7-AC14-95BF8F5ED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47" y="2231054"/>
            <a:ext cx="4294035" cy="3789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DB7681-0A89-65C3-D29D-CB82276BBB2C}"/>
              </a:ext>
            </a:extLst>
          </p:cNvPr>
          <p:cNvSpPr txBox="1"/>
          <p:nvPr/>
        </p:nvSpPr>
        <p:spPr>
          <a:xfrm>
            <a:off x="5519619" y="3063855"/>
            <a:ext cx="6333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Managers Workshop</a:t>
            </a:r>
          </a:p>
        </p:txBody>
      </p:sp>
    </p:spTree>
    <p:extLst>
      <p:ext uri="{BB962C8B-B14F-4D97-AF65-F5344CB8AC3E}">
        <p14:creationId xmlns:p14="http://schemas.microsoft.com/office/powerpoint/2010/main" val="373083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666622-1514-45D1-4B2D-0AAFAD4E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99" y="572941"/>
            <a:ext cx="11077834" cy="692150"/>
          </a:xfrm>
        </p:spPr>
        <p:txBody>
          <a:bodyPr anchor="ctr">
            <a:normAutofit/>
          </a:bodyPr>
          <a:lstStyle/>
          <a:p>
            <a:r>
              <a:rPr lang="en-US" b="1"/>
              <a:t>What would help?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97ACD0-4BCA-F7E6-A53D-938AC4CE7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356" y="1504335"/>
            <a:ext cx="7676235" cy="47807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/>
              <a:t>Workshops</a:t>
            </a:r>
          </a:p>
          <a:p>
            <a:pPr>
              <a:lnSpc>
                <a:spcPct val="90000"/>
              </a:lnSpc>
            </a:pPr>
            <a:r>
              <a:rPr lang="en-US" sz="3000"/>
              <a:t>Simplified explanation</a:t>
            </a:r>
            <a:endParaRPr lang="en-US" sz="3000">
              <a:ea typeface="Source Sans Pro"/>
            </a:endParaRPr>
          </a:p>
          <a:p>
            <a:pPr>
              <a:lnSpc>
                <a:spcPct val="90000"/>
              </a:lnSpc>
            </a:pPr>
            <a:r>
              <a:rPr lang="en-US" sz="3000"/>
              <a:t>Case studies</a:t>
            </a:r>
            <a:endParaRPr lang="en-US" sz="3000">
              <a:ea typeface="Source Sans Pro"/>
            </a:endParaRPr>
          </a:p>
          <a:p>
            <a:pPr>
              <a:lnSpc>
                <a:spcPct val="90000"/>
              </a:lnSpc>
            </a:pPr>
            <a:r>
              <a:rPr lang="en-US" sz="3000"/>
              <a:t>Exemplars</a:t>
            </a:r>
            <a:endParaRPr lang="en-US" sz="3000">
              <a:ea typeface="Source Sans Pro"/>
            </a:endParaRPr>
          </a:p>
          <a:p>
            <a:pPr>
              <a:lnSpc>
                <a:spcPct val="90000"/>
              </a:lnSpc>
            </a:pPr>
            <a:r>
              <a:rPr lang="en-US" sz="3000"/>
              <a:t>How it's all connected</a:t>
            </a:r>
            <a:endParaRPr lang="en-US" sz="3000">
              <a:ea typeface="Source Sans Pro"/>
            </a:endParaRPr>
          </a:p>
          <a:p>
            <a:pPr>
              <a:lnSpc>
                <a:spcPct val="90000"/>
              </a:lnSpc>
            </a:pPr>
            <a:r>
              <a:rPr lang="en-US" sz="3000"/>
              <a:t>How it’s used with other frameworks</a:t>
            </a:r>
            <a:endParaRPr lang="en-US" sz="3000">
              <a:ea typeface="Source Sans Pro"/>
            </a:endParaRPr>
          </a:p>
          <a:p>
            <a:pPr>
              <a:lnSpc>
                <a:spcPct val="90000"/>
              </a:lnSpc>
            </a:pPr>
            <a:r>
              <a:rPr lang="en-US" sz="3000"/>
              <a:t>Resources to assist managers</a:t>
            </a:r>
            <a:endParaRPr lang="en-US" sz="3000">
              <a:ea typeface="Source Sans Pro"/>
            </a:endParaRPr>
          </a:p>
          <a:p>
            <a:pPr>
              <a:lnSpc>
                <a:spcPct val="90000"/>
              </a:lnSpc>
            </a:pPr>
            <a:r>
              <a:rPr lang="en-US" sz="3000">
                <a:ea typeface="Source Sans Pro"/>
              </a:rPr>
              <a:t>Endorsement from senior leadership</a:t>
            </a:r>
          </a:p>
          <a:p>
            <a:pPr>
              <a:lnSpc>
                <a:spcPct val="90000"/>
              </a:lnSpc>
            </a:pPr>
            <a:r>
              <a:rPr lang="en-US" sz="3000">
                <a:ea typeface="Source Sans Pro"/>
              </a:rPr>
              <a:t>Adoption by team</a:t>
            </a:r>
          </a:p>
          <a:p>
            <a:pPr>
              <a:lnSpc>
                <a:spcPct val="90000"/>
              </a:lnSpc>
            </a:pPr>
            <a:endParaRPr lang="en-US" sz="3000">
              <a:ea typeface="Source Sans Pro"/>
            </a:endParaRPr>
          </a:p>
        </p:txBody>
      </p:sp>
      <p:pic>
        <p:nvPicPr>
          <p:cNvPr id="6146" name="Picture 2" descr="White stones balanced in a stack">
            <a:extLst>
              <a:ext uri="{FF2B5EF4-FFF2-40B4-BE49-F238E27FC236}">
                <a16:creationId xmlns:a16="http://schemas.microsoft.com/office/drawing/2014/main" id="{FB9C5E7E-32BC-0591-AF95-68BAB6B8D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8"/>
          <a:stretch/>
        </p:blipFill>
        <p:spPr bwMode="auto">
          <a:xfrm>
            <a:off x="8476181" y="1265091"/>
            <a:ext cx="3135972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156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8E12E123-8BFF-7A57-8F30-89328D67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50" y="572941"/>
            <a:ext cx="10948625" cy="692150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rgbClr val="002060"/>
                </a:solidFill>
              </a:rPr>
              <a:t>Sharing user experiences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C454F11-35F6-0992-6287-7B0885EAE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1415846"/>
            <a:ext cx="5554081" cy="4869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Dr Heather Cameron</a:t>
            </a:r>
          </a:p>
          <a:p>
            <a:r>
              <a:rPr lang="en-US">
                <a:hlinkClick r:id="rId3"/>
              </a:rPr>
              <a:t>Using the Framework</a:t>
            </a:r>
            <a:endParaRPr lang="en-US">
              <a:ea typeface="Source Sans Pro"/>
            </a:endParaRP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>
              <a:ea typeface="Source Sans Pro"/>
            </a:endParaRPr>
          </a:p>
        </p:txBody>
      </p:sp>
      <p:pic>
        <p:nvPicPr>
          <p:cNvPr id="6" name="Picture 5" descr="People in group therapy">
            <a:extLst>
              <a:ext uri="{FF2B5EF4-FFF2-40B4-BE49-F238E27FC236}">
                <a16:creationId xmlns:a16="http://schemas.microsoft.com/office/drawing/2014/main" id="{4D24ED4E-2257-1B2C-87E7-DF3B74591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21" y="1541123"/>
            <a:ext cx="6619127" cy="4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22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Dr Heather Cameron">
            <a:hlinkClick r:id="" action="ppaction://media"/>
            <a:extLst>
              <a:ext uri="{FF2B5EF4-FFF2-40B4-BE49-F238E27FC236}">
                <a16:creationId xmlns:a16="http://schemas.microsoft.com/office/drawing/2014/main" id="{B2789DFC-1391-7EF6-70FD-0593E7AF24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86DB86-BBF4-731A-B1EB-8EB88CA7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658" y="604838"/>
            <a:ext cx="11099529" cy="722518"/>
          </a:xfrm>
        </p:spPr>
        <p:txBody>
          <a:bodyPr>
            <a:normAutofit fontScale="90000"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b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Key </a:t>
            </a:r>
            <a:r>
              <a:rPr lang="en-GB" sz="4000" b="1">
                <a:solidFill>
                  <a:srgbClr val="1F497D">
                    <a:lumMod val="75000"/>
                  </a:srgbClr>
                </a:solidFill>
                <a:ea typeface="Source Sans Pro" panose="020B0503030403020204" pitchFamily="34" charset="0"/>
                <a:cs typeface="+mn-cs"/>
              </a:rPr>
              <a:t>Elements o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f the Framework</a:t>
            </a:r>
            <a:b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GB"/>
          </a:p>
        </p:txBody>
      </p:sp>
      <p:graphicFrame>
        <p:nvGraphicFramePr>
          <p:cNvPr id="9" name="Diagram 8" descr="framework elements ">
            <a:extLst>
              <a:ext uri="{FF2B5EF4-FFF2-40B4-BE49-F238E27FC236}">
                <a16:creationId xmlns:a16="http://schemas.microsoft.com/office/drawing/2014/main" id="{A9F74118-7F85-13A2-6067-F3ADADD78D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0358779"/>
              </p:ext>
            </p:extLst>
          </p:nvPr>
        </p:nvGraphicFramePr>
        <p:xfrm>
          <a:off x="2032000" y="1624239"/>
          <a:ext cx="8128000" cy="4810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8719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198326-E1F7-0826-D30D-922E8541B7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4333" y="519473"/>
            <a:ext cx="4578004" cy="42442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90000"/>
              </a:lnSpc>
              <a:spcAft>
                <a:spcPts val="800"/>
              </a:spcAft>
              <a:buNone/>
            </a:pPr>
            <a:r>
              <a:rPr lang="en-GB" sz="2600" b="1">
                <a:effectLst/>
              </a:rPr>
              <a:t>Career Framework for Health V2 (Skills for Health 2020)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E379454-84E8-42BA-5960-02678EBF18F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6813" y="572941"/>
            <a:ext cx="10873387" cy="6921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+mj-ea"/>
                <a:cs typeface="+mj-cs"/>
              </a:rPr>
              <a:t>Levels of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21453-2337-B210-43A7-F872B258A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344" y="786581"/>
            <a:ext cx="4176842" cy="5823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E8A9B-FEC8-1518-E91A-B0E8A3F6C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89" t="3776" r="2851" b="7582"/>
          <a:stretch/>
        </p:blipFill>
        <p:spPr>
          <a:xfrm>
            <a:off x="344129" y="1465007"/>
            <a:ext cx="6864496" cy="428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22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94AD7B-DAA6-A335-C490-8F6B2B0D85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0920" y="801384"/>
            <a:ext cx="1090407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Pillars of practice</a:t>
            </a:r>
          </a:p>
        </p:txBody>
      </p:sp>
      <p:pic>
        <p:nvPicPr>
          <p:cNvPr id="3" name="Picture 2" descr="Pillars of practice and group of staff">
            <a:extLst>
              <a:ext uri="{FF2B5EF4-FFF2-40B4-BE49-F238E27FC236}">
                <a16:creationId xmlns:a16="http://schemas.microsoft.com/office/drawing/2014/main" id="{C2A7F049-0DC2-F77F-16D2-ED108F358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507" y="1497427"/>
            <a:ext cx="4857255" cy="4559189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9CE0C1B-D8E5-812C-83AC-C4216CEFB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0296" y="1798798"/>
            <a:ext cx="10246381" cy="448626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endParaRPr lang="en-GB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7" name="Picture 6" descr="Clinical Practice&#10;Facilitating Learning&#10;Leadership&#10;Service Improvement OR Evidence, Research and Development">
            <a:extLst>
              <a:ext uri="{FF2B5EF4-FFF2-40B4-BE49-F238E27FC236}">
                <a16:creationId xmlns:a16="http://schemas.microsoft.com/office/drawing/2014/main" id="{C219C661-4943-AB13-19CB-FBF9284DC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19099" r="4755" b="20685"/>
          <a:stretch/>
        </p:blipFill>
        <p:spPr>
          <a:xfrm>
            <a:off x="150920" y="1946495"/>
            <a:ext cx="7589793" cy="35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18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64FBFD-15A9-4A87-AE85-0E2795049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572942"/>
            <a:ext cx="11051458" cy="692150"/>
          </a:xfrm>
        </p:spPr>
        <p:txBody>
          <a:bodyPr>
            <a:normAutofit/>
          </a:bodyPr>
          <a:lstStyle/>
          <a:p>
            <a:r>
              <a:rPr lang="en-GB" b="1"/>
              <a:t>Using the pillars and the levels of practice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D2C8F-0AD6-4F48-95C2-6C3E60AEC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68" y="3555466"/>
            <a:ext cx="4081897" cy="3086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09CBBE-E84A-402D-A431-4733605CB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755" y="3523688"/>
            <a:ext cx="3449995" cy="29833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9F963A-54BB-8C66-5F70-C736E6923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601" y="2542572"/>
            <a:ext cx="3449996" cy="3449996"/>
          </a:xfrm>
          <a:prstGeom prst="rect">
            <a:avLst/>
          </a:prstGeom>
        </p:spPr>
      </p:pic>
      <p:pic>
        <p:nvPicPr>
          <p:cNvPr id="3" name="Picture 2" descr="Image of the pillars of practice for level 2 healthcare support worker showing clinical pillar as most predominant ">
            <a:extLst>
              <a:ext uri="{FF2B5EF4-FFF2-40B4-BE49-F238E27FC236}">
                <a16:creationId xmlns:a16="http://schemas.microsoft.com/office/drawing/2014/main" id="{F61D2C67-02EC-E170-01E3-AF4C20D914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6400"/>
          <a:stretch/>
        </p:blipFill>
        <p:spPr>
          <a:xfrm>
            <a:off x="294968" y="1342899"/>
            <a:ext cx="4271965" cy="150304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9A7810-6BCC-4E10-87A4-2AF8DF36D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88" y="2845943"/>
            <a:ext cx="4307854" cy="40839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E876E-EF0A-987B-B6EF-19FF5A3D9AE3}"/>
              </a:ext>
            </a:extLst>
          </p:cNvPr>
          <p:cNvSpPr txBox="1"/>
          <p:nvPr/>
        </p:nvSpPr>
        <p:spPr>
          <a:xfrm>
            <a:off x="294968" y="2845465"/>
            <a:ext cx="38353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Level 2 </a:t>
            </a: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Healthcare Support Worker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45E4A-94E4-CE3C-F585-BB6D411A0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34" y="1630117"/>
            <a:ext cx="585267" cy="634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0BAF8E-CE10-C051-D75C-390764A6C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3351" y="2471615"/>
            <a:ext cx="452135" cy="452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D341E6-6939-F1A2-D938-834903B02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349" y="2378525"/>
            <a:ext cx="592887" cy="595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F5DF1-2324-59E2-2121-EAFAA23CA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1322" y="2028114"/>
            <a:ext cx="1024175" cy="1028917"/>
          </a:xfrm>
          <a:prstGeom prst="rect">
            <a:avLst/>
          </a:prstGeom>
        </p:spPr>
      </p:pic>
      <p:pic>
        <p:nvPicPr>
          <p:cNvPr id="14" name="Picture 13" descr="4 pillars of practice for level 3 senior healthcare support worker with clinical pillar being predominant">
            <a:extLst>
              <a:ext uri="{FF2B5EF4-FFF2-40B4-BE49-F238E27FC236}">
                <a16:creationId xmlns:a16="http://schemas.microsoft.com/office/drawing/2014/main" id="{FF48D239-274E-73D9-F009-7310066075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8586" b="25647"/>
          <a:stretch/>
        </p:blipFill>
        <p:spPr>
          <a:xfrm>
            <a:off x="8151357" y="1342899"/>
            <a:ext cx="3756634" cy="12461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84235E-C6AC-042F-F452-2DB62DFF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8909" y="2580367"/>
            <a:ext cx="4161034" cy="5060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F2B951-47E3-3160-A478-FFD7D450D1F6}"/>
              </a:ext>
            </a:extLst>
          </p:cNvPr>
          <p:cNvSpPr txBox="1"/>
          <p:nvPr/>
        </p:nvSpPr>
        <p:spPr>
          <a:xfrm>
            <a:off x="7836338" y="2604825"/>
            <a:ext cx="4304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Level 3 </a:t>
            </a: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Senior Healthcare Support Worker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386195-478A-604F-7193-06B788D1D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8063" y="1509019"/>
            <a:ext cx="585267" cy="6340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21836F-0A8F-55F5-2ED7-5A4EC874B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036" y="1826038"/>
            <a:ext cx="978554" cy="9785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BBB00A-77B9-4C65-E4FB-4C5DDDB3D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29674" y="1918217"/>
            <a:ext cx="778661" cy="7866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12C239-549E-A865-A361-844E4D5B1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75691" y="1887178"/>
            <a:ext cx="764944" cy="77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4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332308-7B5B-AB81-7CA6-04CD02E2B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41" y="347103"/>
            <a:ext cx="11178187" cy="692150"/>
          </a:xfrm>
        </p:spPr>
        <p:txBody>
          <a:bodyPr>
            <a:normAutofit/>
          </a:bodyPr>
          <a:lstStyle/>
          <a:p>
            <a:r>
              <a:rPr lang="en-GB" sz="3200" b="1"/>
              <a:t>Knowledge, skills and behaviours (KSBs)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37DDD6-9059-1AA3-AE7C-34C436950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740" y="1183561"/>
            <a:ext cx="8286685" cy="54732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000"/>
              <a:t>KSBs are:</a:t>
            </a:r>
          </a:p>
          <a:p>
            <a:r>
              <a:rPr lang="en-GB" sz="3000"/>
              <a:t>Central element of the framework designed to enable professional development.</a:t>
            </a:r>
          </a:p>
          <a:p>
            <a:r>
              <a:rPr lang="en-GB" sz="3000"/>
              <a:t>Common to all NMAHP professions and specialities.</a:t>
            </a:r>
          </a:p>
          <a:p>
            <a:r>
              <a:rPr lang="en-GB" sz="3000"/>
              <a:t>Knowledge statements describe core information, theories and concepts.</a:t>
            </a:r>
          </a:p>
          <a:p>
            <a:r>
              <a:rPr lang="en-GB" sz="3000"/>
              <a:t>Skills statements describe practical skills and abilities.</a:t>
            </a:r>
          </a:p>
          <a:p>
            <a:r>
              <a:rPr lang="en-GB" sz="3000"/>
              <a:t>Behaviour statements describe the attitudes and professional conduct.</a:t>
            </a:r>
          </a:p>
          <a:p>
            <a:r>
              <a:rPr lang="en-GB" sz="3000"/>
              <a:t>KSBs provide a comprehensive guide at every career stage. 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3" name="Picture 2" descr="Stack of multi-coloured books">
            <a:extLst>
              <a:ext uri="{FF2B5EF4-FFF2-40B4-BE49-F238E27FC236}">
                <a16:creationId xmlns:a16="http://schemas.microsoft.com/office/drawing/2014/main" id="{BD09C779-73AC-6AD5-1DFC-231BBDF22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9"/>
          <a:stretch/>
        </p:blipFill>
        <p:spPr>
          <a:xfrm rot="16200000">
            <a:off x="7766105" y="1989134"/>
            <a:ext cx="5034455" cy="313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02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08B41-AAE9-878C-DC69-05D49C41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94" y="741363"/>
            <a:ext cx="10961877" cy="692150"/>
          </a:xfrm>
        </p:spPr>
        <p:txBody>
          <a:bodyPr anchor="ctr">
            <a:normAutofit/>
          </a:bodyPr>
          <a:lstStyle/>
          <a:p>
            <a:r>
              <a:rPr lang="en-GB" sz="3300" b="1"/>
              <a:t>NMAHP Development Framework tools and resources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DCE14A-460B-0697-8242-320FA0CDFF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686" y="1798798"/>
            <a:ext cx="6972401" cy="4486261"/>
          </a:xfrm>
        </p:spPr>
        <p:txBody>
          <a:bodyPr>
            <a:normAutofit/>
          </a:bodyPr>
          <a:lstStyle/>
          <a:p>
            <a:r>
              <a:rPr lang="en-GB" sz="3000"/>
              <a:t>Development Needs Analysis Tool (DNAT) online and word versions</a:t>
            </a:r>
          </a:p>
          <a:p>
            <a:r>
              <a:rPr lang="en-GB" sz="3000"/>
              <a:t>Framework Reflective Self-assessment Tool</a:t>
            </a:r>
          </a:p>
          <a:p>
            <a:r>
              <a:rPr lang="en-GB" sz="3000"/>
              <a:t>Action Planning and Priority Rating Tool</a:t>
            </a:r>
          </a:p>
          <a:p>
            <a:r>
              <a:rPr lang="en-GB" sz="3000"/>
              <a:t>Level specific Professional Development Resources </a:t>
            </a:r>
          </a:p>
          <a:p>
            <a:endParaRPr lang="en-GB" sz="3000"/>
          </a:p>
        </p:txBody>
      </p:sp>
      <p:pic>
        <p:nvPicPr>
          <p:cNvPr id="7170" name="Picture 2" descr="Work tools and supplies">
            <a:extLst>
              <a:ext uri="{FF2B5EF4-FFF2-40B4-BE49-F238E27FC236}">
                <a16:creationId xmlns:a16="http://schemas.microsoft.com/office/drawing/2014/main" id="{66E2EE8C-63A6-DA2F-EB2B-37E56D86A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/>
          <a:stretch/>
        </p:blipFill>
        <p:spPr bwMode="auto">
          <a:xfrm>
            <a:off x="7304924" y="2095927"/>
            <a:ext cx="4270625" cy="346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556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94AD7B-DAA6-A335-C490-8F6B2B0D85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4892" y="572941"/>
            <a:ext cx="10246721" cy="6921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Source Sans Pro"/>
                <a:ea typeface="+mn-ea"/>
                <a:cs typeface="Source Sans Pro"/>
              </a:rPr>
              <a:t>Development Needs Analysis Tool (DNAT)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9CE0C1B-D8E5-812C-83AC-C4216CEFBE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892" y="1127441"/>
            <a:ext cx="11761637" cy="104548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sz="2800">
                <a:effectLst/>
              </a:rPr>
              <a:t>The DNAT is designed to help practitioners reflect on their current job role and to identify areas for further training, education and development.</a:t>
            </a:r>
          </a:p>
          <a:p>
            <a:pPr marL="0" indent="0">
              <a:spcAft>
                <a:spcPts val="800"/>
              </a:spcAft>
              <a:buNone/>
            </a:pPr>
            <a:endParaRPr lang="en-GB">
              <a:effectLst/>
            </a:endParaRPr>
          </a:p>
          <a:p>
            <a:pPr marL="0" indent="0">
              <a:spcAft>
                <a:spcPts val="800"/>
              </a:spcAft>
              <a:buNone/>
            </a:pPr>
            <a:endParaRPr lang="en-GB">
              <a:effectLst/>
            </a:endParaRP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47F01-6C02-8C4E-8A9B-862E06FCF94A}"/>
              </a:ext>
            </a:extLst>
          </p:cNvPr>
          <p:cNvSpPr txBox="1"/>
          <p:nvPr/>
        </p:nvSpPr>
        <p:spPr>
          <a:xfrm>
            <a:off x="476250" y="2277704"/>
            <a:ext cx="106359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Main features: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Versions online/offline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Self-assessment using Red Amber Green (RAG) rating scale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Personalised development planning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Continuous professional development (CPD)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Encourages ownership and accountability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Facilitates discussion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Track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740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98285-5604-4969-957D-2639FE4D1A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012" y="3429001"/>
            <a:ext cx="11859904" cy="30400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ource Sans Pro"/>
                <a:ea typeface="+mn-ea"/>
                <a:cs typeface="Source Sans Pro"/>
              </a:rPr>
              <a:t>Workshop hosts: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ource Sans Pro"/>
                <a:ea typeface="+mn-ea"/>
                <a:cs typeface="Source Sans Pro"/>
              </a:rPr>
              <a:t>Catrin Evans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ource Sans Pro"/>
                <a:ea typeface="+mn-ea"/>
                <a:cs typeface="Source Sans Pro"/>
              </a:rPr>
              <a:t>Principal Educator, NHS Education for Scotland, NMAHP Directorate.</a:t>
            </a:r>
          </a:p>
          <a:p>
            <a:pPr algn="l">
              <a:spcBef>
                <a:spcPct val="20000"/>
              </a:spcBef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ource Sans Pro"/>
                <a:ea typeface="+mn-ea"/>
                <a:cs typeface="Source Sans Pro"/>
              </a:rPr>
              <a:t>Iain Christie</a:t>
            </a:r>
            <a:br>
              <a:rPr lang="en-GB" sz="3600" b="1">
                <a:solidFill>
                  <a:schemeClr val="tx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</a:rPr>
            </a:br>
            <a:r>
              <a:rPr lang="en-GB" sz="3600">
                <a:solidFill>
                  <a:schemeClr val="tx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</a:rPr>
              <a:t>Senior Radiographer, NHS Lothian.</a:t>
            </a:r>
            <a:br>
              <a:rPr lang="en-GB" sz="3200" b="1">
                <a:latin typeface="+mn-ea"/>
                <a:ea typeface="+mn-ea"/>
                <a:cs typeface="Source Sans Pro"/>
              </a:rPr>
            </a:br>
            <a:endParaRPr lang="en-GB" sz="32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Source Sans Pro"/>
              <a:ea typeface="Source Sans Pro"/>
              <a:cs typeface="Source Sans Pro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Source Sans Pro"/>
              <a:ea typeface="+mn-ea"/>
              <a:cs typeface="Source Sans Pr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Source Sans Pro"/>
              <a:ea typeface="+mn-ea"/>
              <a:cs typeface="Source Sans Pr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Source Sans Pro"/>
              <a:ea typeface="+mn-ea"/>
              <a:cs typeface="Source Sans Pro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E6ED4C-D449-5A66-272F-096F15176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1" b="19634"/>
          <a:stretch/>
        </p:blipFill>
        <p:spPr bwMode="auto">
          <a:xfrm>
            <a:off x="3175379" y="585096"/>
            <a:ext cx="5841242" cy="24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88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0364BA-F3C9-0853-DE2B-CCC29AE3F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228" y="1265092"/>
            <a:ext cx="7337120" cy="50947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000"/>
              <a:t>The reflective tool is designed to help practitioners reflect on their current job role and to identify areas for further training, education and development.</a:t>
            </a:r>
          </a:p>
          <a:p>
            <a:pPr marL="0" indent="0">
              <a:buNone/>
            </a:pPr>
            <a:r>
              <a:rPr lang="en-GB" sz="3000" b="1"/>
              <a:t>Main features: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Word document 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Self-assessment using RAG rating scale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Personalised development planning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CPD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Encourages ownership and accountability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Facilitates discussion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Track progress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6CFE5-480F-2B6B-06F0-912436B0E9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463" y="573088"/>
            <a:ext cx="10247312" cy="6921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Source Sans Pro"/>
                <a:ea typeface="+mn-ea"/>
                <a:cs typeface="Source Sans Pro"/>
              </a:rPr>
              <a:t>Framework Reflective Self-assessment </a:t>
            </a:r>
          </a:p>
        </p:txBody>
      </p:sp>
      <p:pic>
        <p:nvPicPr>
          <p:cNvPr id="9" name="Picture 8" descr="Screenshot of reflective tool">
            <a:extLst>
              <a:ext uri="{FF2B5EF4-FFF2-40B4-BE49-F238E27FC236}">
                <a16:creationId xmlns:a16="http://schemas.microsoft.com/office/drawing/2014/main" id="{B816BAB5-43FB-E5F8-2218-E8CA56766D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81" t="-1841" r="1752" b="2639"/>
          <a:stretch/>
        </p:blipFill>
        <p:spPr>
          <a:xfrm>
            <a:off x="7728155" y="816077"/>
            <a:ext cx="4159045" cy="5543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3797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41B485-811B-3CCC-4370-2F4C329E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36" y="1786087"/>
            <a:ext cx="1140051" cy="41273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8ADC36-FF6F-A078-5B57-C36631B2B4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7789" y="1786087"/>
            <a:ext cx="5506465" cy="4486261"/>
          </a:xfrm>
        </p:spPr>
        <p:txBody>
          <a:bodyPr/>
          <a:lstStyle/>
          <a:p>
            <a:r>
              <a:rPr lang="en-GB"/>
              <a:t>Select a Pillar</a:t>
            </a:r>
          </a:p>
          <a:p>
            <a:r>
              <a:rPr lang="en-GB"/>
              <a:t>Self-assessment using Red Amber Green (RAG) rating </a:t>
            </a:r>
          </a:p>
          <a:p>
            <a:r>
              <a:rPr lang="en-GB"/>
              <a:t>Evidence</a:t>
            </a:r>
          </a:p>
          <a:p>
            <a:r>
              <a:rPr lang="en-GB"/>
              <a:t>Discussion and sign off 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D6AB4-9FBC-9F6E-2801-4DD9E0131B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538" y="585653"/>
            <a:ext cx="11101481" cy="628292"/>
          </a:xfrm>
        </p:spPr>
        <p:txBody>
          <a:bodyPr>
            <a:normAutofit fontScale="92500" lnSpcReduction="20000"/>
          </a:bodyPr>
          <a:lstStyle/>
          <a:p>
            <a:r>
              <a:rPr lang="en-GB" b="1"/>
              <a:t>Development Needs Analysis Tool Process</a:t>
            </a:r>
          </a:p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970079-5D14-82AF-A6E9-9A57D2B4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623" y="1602646"/>
            <a:ext cx="4853141" cy="48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81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DB274-3217-1C25-5BF1-6513D16C84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6257" y="572941"/>
            <a:ext cx="10246721" cy="692151"/>
          </a:xfrm>
        </p:spPr>
        <p:txBody>
          <a:bodyPr>
            <a:normAutofit/>
          </a:bodyPr>
          <a:lstStyle/>
          <a:p>
            <a:r>
              <a:rPr lang="en-GB" sz="3600" b="1"/>
              <a:t>DNAT example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8BDAB3-81FA-3290-D091-02CC098AD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1048" y="1265093"/>
            <a:ext cx="10246721" cy="5174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/>
              <a:t>Knowledge, Skills and Behaviour statement</a:t>
            </a:r>
          </a:p>
          <a:p>
            <a:pPr marL="0" indent="0">
              <a:buNone/>
            </a:pPr>
            <a:r>
              <a:rPr lang="en-GB" sz="2800"/>
              <a:t>5C3 – Promote and deliver safe, effective and person-centred care as part of the multi-disciplinary team.</a:t>
            </a:r>
          </a:p>
          <a:p>
            <a:pPr marL="0" indent="0">
              <a:buNone/>
            </a:pPr>
            <a:r>
              <a:rPr lang="en-GB" sz="2800" b="1"/>
              <a:t>RAG rating</a:t>
            </a:r>
          </a:p>
          <a:p>
            <a:pPr marL="0" indent="0">
              <a:buNone/>
            </a:pPr>
            <a:r>
              <a:rPr lang="en-GB" sz="2800"/>
              <a:t>Green - I am already confident in carrying out this outcome competently</a:t>
            </a:r>
          </a:p>
          <a:p>
            <a:pPr marL="0" indent="0">
              <a:buNone/>
            </a:pPr>
            <a:r>
              <a:rPr lang="en-GB" sz="2800" b="1"/>
              <a:t>Evidence to support achievement</a:t>
            </a:r>
          </a:p>
          <a:p>
            <a:pPr marL="0" indent="0">
              <a:buNone/>
            </a:pPr>
            <a:r>
              <a:rPr lang="en-GB" sz="2800"/>
              <a:t>Case study and examples of care delivery. Quality improvement project report</a:t>
            </a:r>
          </a:p>
        </p:txBody>
      </p:sp>
      <p:pic>
        <p:nvPicPr>
          <p:cNvPr id="6" name="Picture 5" descr="Image of the clinical practice oillar">
            <a:extLst>
              <a:ext uri="{FF2B5EF4-FFF2-40B4-BE49-F238E27FC236}">
                <a16:creationId xmlns:a16="http://schemas.microsoft.com/office/drawing/2014/main" id="{6C8C400C-BFCC-FE2E-6DE3-B4B90EE38C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039"/>
          <a:stretch/>
        </p:blipFill>
        <p:spPr>
          <a:xfrm>
            <a:off x="0" y="2360807"/>
            <a:ext cx="1509823" cy="268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47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diagram of a company">
            <a:extLst>
              <a:ext uri="{FF2B5EF4-FFF2-40B4-BE49-F238E27FC236}">
                <a16:creationId xmlns:a16="http://schemas.microsoft.com/office/drawing/2014/main" id="{A78A1A96-A5E2-AA54-80BC-578F86DA4E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98" t="12904" r="11473" b="-384"/>
          <a:stretch/>
        </p:blipFill>
        <p:spPr>
          <a:xfrm>
            <a:off x="3042833" y="483457"/>
            <a:ext cx="7269318" cy="613690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94AD7B-DAA6-A335-C490-8F6B2B0D85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532" y="801384"/>
            <a:ext cx="10948461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GB" sz="3600" b="1">
                <a:solidFill>
                  <a:schemeClr val="tx2">
                    <a:lumMod val="75000"/>
                  </a:schemeClr>
                </a:solidFill>
                <a:latin typeface="Source Sans Pro"/>
                <a:ea typeface="Source Sans Pro"/>
                <a:cs typeface="+mn-cs"/>
              </a:rPr>
              <a:t>Framework Roadmap</a:t>
            </a:r>
            <a:endParaRPr lang="en-GB" sz="36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4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13115-71C2-8973-DE0C-B0934161F6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939" y="571582"/>
            <a:ext cx="11840915" cy="6921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Source Sans Pro"/>
                <a:ea typeface="+mn-ea"/>
                <a:cs typeface="Source Sans Pro"/>
              </a:rPr>
              <a:t>Using Professional frameworks with NMAHP Development Framework​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Source Sans Pro"/>
              <a:ea typeface="+mn-ea"/>
              <a:cs typeface="Source Sans Pro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0391DF-6457-954F-D4C3-4814D98F6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117" y="1369333"/>
            <a:ext cx="8825880" cy="50433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>
                <a:ea typeface="Source Sans Pro"/>
              </a:rPr>
              <a:t>NMAHP Development Framework is generic with core KSBs provided for </a:t>
            </a:r>
            <a:r>
              <a:rPr lang="en-US" sz="2800" b="1">
                <a:ea typeface="Source Sans Pro"/>
              </a:rPr>
              <a:t>all</a:t>
            </a:r>
            <a:r>
              <a:rPr lang="en-US" sz="2800">
                <a:ea typeface="Source Sans Pro"/>
              </a:rPr>
              <a:t> NMAHP staff</a:t>
            </a:r>
          </a:p>
          <a:p>
            <a:pPr marL="0" indent="0">
              <a:buNone/>
            </a:pPr>
            <a:endParaRPr lang="en-US" sz="2800">
              <a:ea typeface="Source Sans Pro"/>
            </a:endParaRPr>
          </a:p>
          <a:p>
            <a:pPr marL="0" indent="0">
              <a:buNone/>
            </a:pPr>
            <a:r>
              <a:rPr lang="en-US" sz="2800" b="1">
                <a:ea typeface="Source Sans Pro"/>
              </a:rPr>
              <a:t>Tips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>
                <a:ea typeface="Source Sans Pro"/>
              </a:rPr>
              <a:t>Review both frameworks with a specific goal in mind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>
                <a:ea typeface="Source Sans Pro"/>
              </a:rPr>
              <a:t>Identify KSBs from your profession specific framework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>
                <a:ea typeface="Source Sans Pro"/>
              </a:rPr>
              <a:t>Align similar areas in both frameworks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>
                <a:ea typeface="Source Sans Pro"/>
              </a:rPr>
              <a:t>Look for overlap and gaps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>
                <a:ea typeface="Source Sans Pro"/>
              </a:rPr>
              <a:t>Identify priority areas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>
                <a:ea typeface="Source Sans Pro"/>
              </a:rPr>
              <a:t>Have a mix of profession specific and generic goals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B94D3-D1AA-D178-D391-F952FA911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593" y="1580536"/>
            <a:ext cx="3499407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51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0BAED-CBC0-D1A1-0F63-1E018E6B6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BA6A6672-5CE4-63E8-426D-105B99E1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50" y="572941"/>
            <a:ext cx="10948625" cy="692150"/>
          </a:xfrm>
        </p:spPr>
        <p:txBody>
          <a:bodyPr>
            <a:no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Using the DNAT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DE1348A-4570-E121-BDDE-D8D39A537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1415846"/>
            <a:ext cx="5554081" cy="4869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Eilaine White</a:t>
            </a:r>
            <a:endParaRPr lang="en-US" b="1">
              <a:ea typeface="Source Sans Pro"/>
            </a:endParaRPr>
          </a:p>
          <a:p>
            <a:r>
              <a:rPr lang="en-US">
                <a:hlinkClick r:id="rId3"/>
              </a:rPr>
              <a:t>Using the DNAT</a:t>
            </a:r>
            <a:endParaRPr lang="en-US">
              <a:ea typeface="Source Sans Pro"/>
            </a:endParaRPr>
          </a:p>
          <a:p>
            <a:pPr marL="0" indent="0">
              <a:buNone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81573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ilaine White -Using the DNAT to support carer progression">
            <a:hlinkClick r:id="" action="ppaction://media"/>
            <a:extLst>
              <a:ext uri="{FF2B5EF4-FFF2-40B4-BE49-F238E27FC236}">
                <a16:creationId xmlns:a16="http://schemas.microsoft.com/office/drawing/2014/main" id="{AC22CDD4-90D2-4E65-62C1-97704145EB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2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0C82A-1F60-A7EC-D577-C8354AD2F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BC17F1A9-8D6D-287E-87B2-E9EA68D5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50" y="572941"/>
            <a:ext cx="10948625" cy="692150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rgbClr val="002060"/>
                </a:solidFill>
              </a:rPr>
              <a:t>HCSW development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D0420AC-CB89-1A35-62F0-A5CEF62C83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1415846"/>
            <a:ext cx="5554081" cy="4869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David McLaughlin </a:t>
            </a:r>
            <a:endParaRPr lang="en-US" b="1">
              <a:ea typeface="Source Sans Pro"/>
            </a:endParaRPr>
          </a:p>
          <a:p>
            <a:r>
              <a:rPr lang="en-US">
                <a:hlinkClick r:id="rId3"/>
              </a:rPr>
              <a:t>HCSW development</a:t>
            </a:r>
            <a:endParaRPr lang="en-US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159219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David McLaughlin - Benefits of the NMAHP Development Framework for healthcare support workers">
            <a:hlinkClick r:id="" action="ppaction://media"/>
            <a:extLst>
              <a:ext uri="{FF2B5EF4-FFF2-40B4-BE49-F238E27FC236}">
                <a16:creationId xmlns:a16="http://schemas.microsoft.com/office/drawing/2014/main" id="{DBA01A50-2FB6-D390-D115-12A66C69A8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1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B1AB52-3FB0-B687-9611-EDB1080A3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44" y="572941"/>
            <a:ext cx="10246381" cy="692150"/>
          </a:xfrm>
        </p:spPr>
        <p:txBody>
          <a:bodyPr anchor="ctr">
            <a:normAutofit/>
          </a:bodyPr>
          <a:lstStyle/>
          <a:p>
            <a:r>
              <a:rPr lang="en-US" b="1"/>
              <a:t>Benefits of the Framework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4072E8-3C30-62A0-2CBB-2092F21306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8639" y="1470025"/>
            <a:ext cx="6798336" cy="448626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Versatile and flexible.</a:t>
            </a:r>
          </a:p>
          <a:p>
            <a:pPr>
              <a:lnSpc>
                <a:spcPct val="90000"/>
              </a:lnSpc>
            </a:pPr>
            <a:r>
              <a:rPr lang="en-US" sz="2800"/>
              <a:t>Facilitates a </a:t>
            </a:r>
            <a:r>
              <a:rPr lang="en-GB" sz="2800"/>
              <a:t>standardised</a:t>
            </a:r>
            <a:r>
              <a:rPr lang="en-US" sz="2800"/>
              <a:t> approach to appraisal, staff development and the creation of learning plans.</a:t>
            </a:r>
          </a:p>
          <a:p>
            <a:pPr>
              <a:lnSpc>
                <a:spcPct val="90000"/>
              </a:lnSpc>
            </a:pPr>
            <a:r>
              <a:rPr lang="en-US" sz="2800"/>
              <a:t>Brings together NMAHP roles.</a:t>
            </a:r>
          </a:p>
          <a:p>
            <a:pPr>
              <a:lnSpc>
                <a:spcPct val="90000"/>
              </a:lnSpc>
            </a:pPr>
            <a:r>
              <a:rPr lang="en-US" sz="2800"/>
              <a:t>Aligns with PDP and learning plan resources on TURAS.</a:t>
            </a:r>
          </a:p>
          <a:p>
            <a:pPr>
              <a:lnSpc>
                <a:spcPct val="90000"/>
              </a:lnSpc>
            </a:pPr>
            <a:r>
              <a:rPr lang="en-US" sz="2800"/>
              <a:t>Signposts staff to resources.</a:t>
            </a:r>
          </a:p>
        </p:txBody>
      </p:sp>
      <p:pic>
        <p:nvPicPr>
          <p:cNvPr id="6" name="Picture 5" descr="Person holding smiling emoji">
            <a:extLst>
              <a:ext uri="{FF2B5EF4-FFF2-40B4-BE49-F238E27FC236}">
                <a16:creationId xmlns:a16="http://schemas.microsoft.com/office/drawing/2014/main" id="{FF43570A-2A32-9E4B-C077-D0EA1FC16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5" r="10255"/>
          <a:stretch/>
        </p:blipFill>
        <p:spPr>
          <a:xfrm>
            <a:off x="7257883" y="1470012"/>
            <a:ext cx="4725478" cy="4078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365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9CE0C1B-D8E5-812C-83AC-C4216CEFB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lnSpc>
                <a:spcPct val="120000"/>
              </a:lnSpc>
              <a:spcAft>
                <a:spcPts val="800"/>
              </a:spcAft>
              <a:tabLst>
                <a:tab pos="457200" algn="l"/>
              </a:tabLst>
            </a:pPr>
            <a:endParaRPr lang="en-GB" sz="280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endParaRPr lang="en-GB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99C9E1-3091-EDF1-DAE9-D6C63A96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12" y="572941"/>
            <a:ext cx="11018566" cy="646331"/>
          </a:xfrm>
        </p:spPr>
        <p:txBody>
          <a:bodyPr>
            <a:normAutofit fontScale="90000"/>
          </a:bodyPr>
          <a:lstStyle/>
          <a:p>
            <a:br>
              <a:rPr lang="en-GB" sz="3600" b="1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GB" sz="3600" b="1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outcomes</a:t>
            </a:r>
            <a:br>
              <a:rPr lang="en-GB" sz="3600" b="1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744BF-7A3E-9039-7429-07360AA8E8F6}"/>
              </a:ext>
            </a:extLst>
          </p:cNvPr>
          <p:cNvSpPr txBox="1"/>
          <p:nvPr/>
        </p:nvSpPr>
        <p:spPr>
          <a:xfrm>
            <a:off x="248110" y="1219271"/>
            <a:ext cx="11342207" cy="4385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Following the workshop, you will be able to:</a:t>
            </a:r>
          </a:p>
          <a:p>
            <a:pPr marL="457200" lvl="0" indent="-4572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GB" sz="320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Explain the Framework and its key benefits for managers.</a:t>
            </a:r>
          </a:p>
          <a:p>
            <a:pPr marL="457200" lvl="0" indent="-4572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GB" sz="320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Define the key components of the Framework and how it supports staff development and performance improvement.</a:t>
            </a:r>
          </a:p>
          <a:p>
            <a:pPr marL="457200" lvl="0" indent="-4572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GB" sz="320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Identify available resources and support materials for Framework</a:t>
            </a:r>
            <a:r>
              <a:rPr lang="en-GB" sz="32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en-GB" sz="320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implementation.</a:t>
            </a:r>
          </a:p>
          <a:p>
            <a:pPr marL="457200" lvl="0" indent="-4572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GB" sz="320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Apply practical strategies to overcome barriers and enhance the use of the Framework.</a:t>
            </a:r>
          </a:p>
        </p:txBody>
      </p:sp>
    </p:spTree>
    <p:extLst>
      <p:ext uri="{BB962C8B-B14F-4D97-AF65-F5344CB8AC3E}">
        <p14:creationId xmlns:p14="http://schemas.microsoft.com/office/powerpoint/2010/main" val="1194291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F0C601-D6EB-D6E2-5801-91D62852BF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914" y="1155008"/>
            <a:ext cx="6377095" cy="55410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>
                <a:ea typeface="Source Sans Pro"/>
              </a:rPr>
              <a:t>Lack of time </a:t>
            </a:r>
          </a:p>
          <a:p>
            <a:pPr marL="514350" indent="-457200"/>
            <a:r>
              <a:rPr lang="en-GB" sz="2400">
                <a:ea typeface="Source Sans Pro"/>
              </a:rPr>
              <a:t>Utilisation</a:t>
            </a:r>
            <a:r>
              <a:rPr lang="en-US" sz="2400">
                <a:ea typeface="Source Sans Pro"/>
              </a:rPr>
              <a:t> of the framework can save time by directing learning and development</a:t>
            </a:r>
          </a:p>
          <a:p>
            <a:pPr marL="514350" indent="-457200"/>
            <a:r>
              <a:rPr lang="en-US" sz="2400">
                <a:ea typeface="Source Sans Pro"/>
              </a:rPr>
              <a:t>One hour per pillar</a:t>
            </a:r>
          </a:p>
          <a:p>
            <a:pPr marL="0" indent="0">
              <a:buNone/>
            </a:pPr>
            <a:r>
              <a:rPr lang="en-US" sz="2400" b="1">
                <a:ea typeface="Source Sans Pro"/>
              </a:rPr>
              <a:t>Awareness</a:t>
            </a:r>
          </a:p>
          <a:p>
            <a:pPr marL="514350" indent="-457200"/>
            <a:r>
              <a:rPr lang="en-US" sz="2400">
                <a:ea typeface="Source Sans Pro"/>
              </a:rPr>
              <a:t>We are addressing this</a:t>
            </a:r>
          </a:p>
          <a:p>
            <a:pPr marL="514350" indent="-457200"/>
            <a:r>
              <a:rPr lang="en-US" sz="2400">
                <a:ea typeface="Source Sans Pro"/>
              </a:rPr>
              <a:t>Help us – talk to your team</a:t>
            </a:r>
          </a:p>
          <a:p>
            <a:pPr marL="0" indent="0">
              <a:buNone/>
            </a:pPr>
            <a:r>
              <a:rPr lang="en-US" sz="2400" b="1">
                <a:ea typeface="Source Sans Pro"/>
              </a:rPr>
              <a:t>Perceived complexity</a:t>
            </a:r>
          </a:p>
          <a:p>
            <a:r>
              <a:rPr lang="en-US" sz="2400">
                <a:ea typeface="Source Sans Pro"/>
              </a:rPr>
              <a:t>4 simple steps</a:t>
            </a:r>
          </a:p>
          <a:p>
            <a:pPr marL="0" indent="0">
              <a:buNone/>
            </a:pPr>
            <a:r>
              <a:rPr lang="en-US" sz="2400" b="1">
                <a:ea typeface="Source Sans Pro"/>
              </a:rPr>
              <a:t>Relevance</a:t>
            </a:r>
            <a:r>
              <a:rPr lang="en-US" sz="2400">
                <a:ea typeface="Source Sans Pro"/>
              </a:rPr>
              <a:t> (not another form)</a:t>
            </a:r>
          </a:p>
          <a:p>
            <a:r>
              <a:rPr lang="en-US" sz="2400">
                <a:ea typeface="Source Sans Pro"/>
              </a:rPr>
              <a:t>Framework is the foundation which describes our roles</a:t>
            </a:r>
            <a:endParaRPr lang="en-US" sz="2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53BD61-810E-E9F4-8CA0-3EABA7764C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9075" y="573088"/>
            <a:ext cx="11596688" cy="6921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Source Sans Pro"/>
                <a:ea typeface="+mn-ea"/>
                <a:cs typeface="Source Sans Pro"/>
              </a:rPr>
              <a:t>Barriers to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Source Sans Pro"/>
                <a:ea typeface="+mn-ea"/>
                <a:cs typeface="Source Sans Pro"/>
              </a:rPr>
              <a:t>utilisation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Source Sans Pro"/>
                <a:ea typeface="+mn-ea"/>
                <a:cs typeface="Source Sans Pro"/>
              </a:rPr>
              <a:t> of the NMAHP Development Framework</a:t>
            </a:r>
          </a:p>
        </p:txBody>
      </p:sp>
      <p:pic>
        <p:nvPicPr>
          <p:cNvPr id="6" name="Picture 5" descr="Person standing in front of gap in wall">
            <a:extLst>
              <a:ext uri="{FF2B5EF4-FFF2-40B4-BE49-F238E27FC236}">
                <a16:creationId xmlns:a16="http://schemas.microsoft.com/office/drawing/2014/main" id="{19CF68A4-F5C5-9657-B981-9B1529C3B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3" r="26411"/>
          <a:stretch/>
        </p:blipFill>
        <p:spPr>
          <a:xfrm>
            <a:off x="7181636" y="1155007"/>
            <a:ext cx="4182843" cy="5291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7185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36B76-0B6A-3D3C-6CB2-DD00F2943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4DDAD5-A5AF-3CAE-33AB-E3D53B9A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" y="718531"/>
            <a:ext cx="10246381" cy="692150"/>
          </a:xfrm>
        </p:spPr>
        <p:txBody>
          <a:bodyPr anchor="ctr">
            <a:normAutofit/>
          </a:bodyPr>
          <a:lstStyle/>
          <a:p>
            <a:r>
              <a:rPr lang="en-US" b="1"/>
              <a:t>Top Tips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25D7E9-3182-402A-EF19-FF91F630B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0590" y="1653208"/>
            <a:ext cx="7250093" cy="44862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Lead by example</a:t>
            </a:r>
            <a:endParaRPr lang="en-US">
              <a:ea typeface="Source Sans Pro"/>
            </a:endParaRPr>
          </a:p>
          <a:p>
            <a:r>
              <a:rPr lang="en-US"/>
              <a:t>Understand the pillars of practice</a:t>
            </a:r>
          </a:p>
          <a:p>
            <a:r>
              <a:rPr lang="en-US"/>
              <a:t>Speak to colleagues and get peer support</a:t>
            </a:r>
            <a:endParaRPr lang="en-US">
              <a:ea typeface="Source Sans Pro"/>
            </a:endParaRPr>
          </a:p>
          <a:p>
            <a:r>
              <a:rPr lang="en-US"/>
              <a:t>Have clearly defined goals</a:t>
            </a:r>
            <a:endParaRPr lang="en-US">
              <a:ea typeface="Source Sans Pro"/>
            </a:endParaRPr>
          </a:p>
          <a:p>
            <a:r>
              <a:rPr lang="en-US"/>
              <a:t>Break it down one pillar at a time</a:t>
            </a:r>
            <a:endParaRPr lang="en-US">
              <a:ea typeface="Source Sans Pro"/>
            </a:endParaRPr>
          </a:p>
          <a:p>
            <a:r>
              <a:rPr lang="en-US"/>
              <a:t>Use reflective practice to assess how well the framework is being applied</a:t>
            </a:r>
            <a:endParaRPr lang="en-US">
              <a:ea typeface="Source Sans Pro"/>
            </a:endParaRPr>
          </a:p>
          <a:p>
            <a:endParaRPr lang="en-US"/>
          </a:p>
        </p:txBody>
      </p:sp>
      <p:pic>
        <p:nvPicPr>
          <p:cNvPr id="5" name="Picture 4" descr="Close-up of coloured pencils">
            <a:extLst>
              <a:ext uri="{FF2B5EF4-FFF2-40B4-BE49-F238E27FC236}">
                <a16:creationId xmlns:a16="http://schemas.microsoft.com/office/drawing/2014/main" id="{9AEC8D92-C7FA-DF1A-F33D-959FA257E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1" r="18988" b="1"/>
          <a:stretch/>
        </p:blipFill>
        <p:spPr>
          <a:xfrm>
            <a:off x="7520684" y="1410681"/>
            <a:ext cx="4315146" cy="4486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0009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42C5C1-6156-E613-6C8A-090BEE30D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9" y="572941"/>
            <a:ext cx="10246381" cy="692150"/>
          </a:xfrm>
        </p:spPr>
        <p:txBody>
          <a:bodyPr anchor="ctr">
            <a:normAutofit/>
          </a:bodyPr>
          <a:lstStyle/>
          <a:p>
            <a:r>
              <a:rPr lang="en-GB" b="1"/>
              <a:t>Next steps and call to action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7B1FEE-574E-76E5-2FD0-FADDF435A6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8598" y="1675508"/>
            <a:ext cx="6171613" cy="448626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/>
              <a:t>Implementation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800"/>
              <a:t>     Help and support available </a:t>
            </a:r>
            <a:endParaRPr lang="en-GB" sz="2800">
              <a:ea typeface="Source Sans Pro"/>
            </a:endParaRPr>
          </a:p>
          <a:p>
            <a:pPr>
              <a:lnSpc>
                <a:spcPct val="90000"/>
              </a:lnSpc>
            </a:pPr>
            <a:r>
              <a:rPr lang="en-GB" sz="2800"/>
              <a:t>Use the framework to support own development - role model</a:t>
            </a:r>
            <a:endParaRPr lang="en-GB" sz="2800">
              <a:ea typeface="Source Sans Pro"/>
            </a:endParaRPr>
          </a:p>
          <a:p>
            <a:pPr>
              <a:lnSpc>
                <a:spcPct val="90000"/>
              </a:lnSpc>
            </a:pPr>
            <a:r>
              <a:rPr lang="en-GB" sz="2800"/>
              <a:t>Use with teams </a:t>
            </a:r>
            <a:endParaRPr lang="en-GB" sz="2800">
              <a:ea typeface="Source Sans Pro"/>
            </a:endParaRPr>
          </a:p>
          <a:p>
            <a:pPr>
              <a:lnSpc>
                <a:spcPct val="90000"/>
              </a:lnSpc>
            </a:pPr>
            <a:r>
              <a:rPr lang="en-GB" sz="2800"/>
              <a:t>Sign up team for our user workshops</a:t>
            </a:r>
          </a:p>
          <a:p>
            <a:pPr>
              <a:lnSpc>
                <a:spcPct val="90000"/>
              </a:lnSpc>
            </a:pPr>
            <a:r>
              <a:rPr lang="en-GB" sz="2800">
                <a:ea typeface="Source Sans Pro"/>
              </a:rPr>
              <a:t>Spread the word –availability 19th March workshop</a:t>
            </a:r>
          </a:p>
        </p:txBody>
      </p:sp>
      <p:pic>
        <p:nvPicPr>
          <p:cNvPr id="9218" name="Picture 2" descr="Classroom of students raising their hands in front of a teacher">
            <a:extLst>
              <a:ext uri="{FF2B5EF4-FFF2-40B4-BE49-F238E27FC236}">
                <a16:creationId xmlns:a16="http://schemas.microsoft.com/office/drawing/2014/main" id="{9F7F9C07-6315-3AB6-A097-AC5FDCBB6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r="5732" b="-1"/>
          <a:stretch/>
        </p:blipFill>
        <p:spPr bwMode="auto">
          <a:xfrm>
            <a:off x="6877297" y="1675508"/>
            <a:ext cx="5198533" cy="44862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32238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648688-D8CC-89A3-F33A-CFC07975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2" y="649288"/>
            <a:ext cx="10972800" cy="695480"/>
          </a:xfrm>
        </p:spPr>
        <p:txBody>
          <a:bodyPr anchor="ctr">
            <a:normAutofit fontScale="90000"/>
          </a:bodyPr>
          <a:lstStyle/>
          <a:p>
            <a:r>
              <a:rPr lang="en-GB" b="1"/>
              <a:t>Participant Poll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C11CC2E-9D36-6745-68F0-B764ECCEA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472" y="1532098"/>
            <a:ext cx="7152153" cy="448626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20"/>
              </a:spcBef>
            </a:pPr>
            <a:r>
              <a:rPr lang="en-GB" sz="3600"/>
              <a:t>Q1. Are you now going to use the framework</a:t>
            </a:r>
          </a:p>
          <a:p>
            <a:pPr marL="0" indent="0">
              <a:spcBef>
                <a:spcPts val="20"/>
              </a:spcBef>
              <a:buNone/>
            </a:pPr>
            <a:endParaRPr lang="en-GB" sz="3600"/>
          </a:p>
          <a:p>
            <a:pPr>
              <a:spcBef>
                <a:spcPts val="20"/>
              </a:spcBef>
            </a:pPr>
            <a:r>
              <a:rPr lang="en-GB" sz="3600"/>
              <a:t>Q2. What activity are you most likely to use the framework for?</a:t>
            </a:r>
          </a:p>
          <a:p>
            <a:endParaRPr lang="en-GB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94B9D9C-EB42-CC77-3A91-10423868C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57" r="2" b="2"/>
          <a:stretch/>
        </p:blipFill>
        <p:spPr>
          <a:xfrm>
            <a:off x="7434587" y="1828800"/>
            <a:ext cx="4452613" cy="3843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7194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9F74-DA89-A4E5-8198-A8E27929B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4" y="602125"/>
            <a:ext cx="11574808" cy="695480"/>
          </a:xfrm>
        </p:spPr>
        <p:txBody>
          <a:bodyPr/>
          <a:lstStyle/>
          <a:p>
            <a:r>
              <a:rPr lang="en-US" b="1">
                <a:latin typeface="Source Sans Pro"/>
                <a:ea typeface="Source Sans Pro"/>
              </a:rPr>
              <a:t>Frequently Asked Questions (FAQs)</a:t>
            </a:r>
            <a:endParaRPr lang="en-US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A07E7-4F62-EEFA-23CA-0D493C3F3E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74" y="1769614"/>
            <a:ext cx="8482520" cy="44862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6565" indent="-456565"/>
            <a:r>
              <a:rPr lang="en-US" sz="3600">
                <a:ea typeface="Source Sans Pro"/>
              </a:rPr>
              <a:t>Please post on the chat if you have any questions</a:t>
            </a:r>
          </a:p>
          <a:p>
            <a:pPr marL="456565" indent="-456565"/>
            <a:r>
              <a:rPr lang="en-US" sz="3600">
                <a:ea typeface="Source Sans Pro"/>
              </a:rPr>
              <a:t>Contact the team at </a:t>
            </a:r>
            <a:r>
              <a:rPr lang="en-US" sz="3600">
                <a:ea typeface="Source Sans Pro"/>
                <a:hlinkClick r:id="rId3"/>
              </a:rPr>
              <a:t>postreg.nmahp@nes.scot.nhs.uk</a:t>
            </a:r>
            <a:r>
              <a:rPr lang="en-US" sz="3600">
                <a:ea typeface="Source Sans Pro"/>
              </a:rPr>
              <a:t> </a:t>
            </a:r>
          </a:p>
          <a:p>
            <a:pPr marL="0" indent="0">
              <a:buNone/>
            </a:pPr>
            <a:endParaRPr lang="en-US" sz="4250">
              <a:ea typeface="Source Sans Pro"/>
            </a:endParaRPr>
          </a:p>
        </p:txBody>
      </p:sp>
      <p:pic>
        <p:nvPicPr>
          <p:cNvPr id="5" name="Picture 4" descr="Quizzical burrowing owl looking forward">
            <a:extLst>
              <a:ext uri="{FF2B5EF4-FFF2-40B4-BE49-F238E27FC236}">
                <a16:creationId xmlns:a16="http://schemas.microsoft.com/office/drawing/2014/main" id="{1D9B33F9-BF89-4AE7-5F73-F6BE3A15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7"/>
          <a:stretch/>
        </p:blipFill>
        <p:spPr>
          <a:xfrm>
            <a:off x="8659217" y="1974799"/>
            <a:ext cx="3333880" cy="40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10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D89C9-6ECE-9491-E459-4AB6684B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34" y="667160"/>
            <a:ext cx="10246381" cy="692150"/>
          </a:xfrm>
        </p:spPr>
        <p:txBody>
          <a:bodyPr anchor="ctr">
            <a:normAutofit/>
          </a:bodyPr>
          <a:lstStyle/>
          <a:p>
            <a:r>
              <a:rPr lang="en-GB" b="1"/>
              <a:t>Workshop close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6BEB65-EF12-B402-4228-770A666E52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880170"/>
            <a:ext cx="6421348" cy="44048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/>
              <a:t>Thanks for listening </a:t>
            </a:r>
          </a:p>
          <a:p>
            <a:pPr>
              <a:lnSpc>
                <a:spcPct val="90000"/>
              </a:lnSpc>
            </a:pPr>
            <a:r>
              <a:rPr lang="en-GB" sz="2800"/>
              <a:t>Evaluation form </a:t>
            </a:r>
          </a:p>
          <a:p>
            <a:pPr>
              <a:lnSpc>
                <a:spcPct val="90000"/>
              </a:lnSpc>
            </a:pPr>
            <a:r>
              <a:rPr lang="en-GB" sz="2800"/>
              <a:t>Website launch event 29</a:t>
            </a:r>
            <a:r>
              <a:rPr lang="en-GB" sz="2800" baseline="30000"/>
              <a:t>th</a:t>
            </a:r>
            <a:r>
              <a:rPr lang="en-GB" sz="2800"/>
              <a:t> April 3 – 4pm </a:t>
            </a:r>
          </a:p>
          <a:p>
            <a:pPr>
              <a:lnSpc>
                <a:spcPct val="90000"/>
              </a:lnSpc>
            </a:pPr>
            <a:r>
              <a:rPr lang="en-GB" sz="2800"/>
              <a:t>User workshops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800"/>
              <a:t>    May 20</a:t>
            </a:r>
            <a:r>
              <a:rPr lang="en-GB" sz="2800" baseline="30000"/>
              <a:t>th </a:t>
            </a:r>
            <a:r>
              <a:rPr lang="en-GB" sz="2800"/>
              <a:t>at 3 – 4.30pm</a:t>
            </a:r>
            <a:r>
              <a:rPr lang="en-GB" sz="2800" baseline="30000"/>
              <a:t>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800"/>
              <a:t>    May 28</a:t>
            </a:r>
            <a:r>
              <a:rPr lang="en-GB" sz="2800" baseline="30000"/>
              <a:t>th</a:t>
            </a:r>
            <a:r>
              <a:rPr lang="en-GB" sz="2800"/>
              <a:t> at 2 – 3.30pm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800"/>
              <a:t>    June 5</a:t>
            </a:r>
            <a:r>
              <a:rPr lang="en-GB" sz="2800" baseline="30000"/>
              <a:t>th</a:t>
            </a:r>
            <a:r>
              <a:rPr lang="en-GB" sz="2800"/>
              <a:t> at 1 – 2.30pm </a:t>
            </a:r>
          </a:p>
        </p:txBody>
      </p:sp>
      <p:pic>
        <p:nvPicPr>
          <p:cNvPr id="8" name="Picture Placeholder 7" descr="Path winding through a grassy field">
            <a:extLst>
              <a:ext uri="{FF2B5EF4-FFF2-40B4-BE49-F238E27FC236}">
                <a16:creationId xmlns:a16="http://schemas.microsoft.com/office/drawing/2014/main" id="{20D3CEF6-FC3D-4B2B-BA07-450F2C1257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r="11334"/>
          <a:stretch/>
        </p:blipFill>
        <p:spPr>
          <a:xfrm>
            <a:off x="6493911" y="1798494"/>
            <a:ext cx="5197492" cy="4486275"/>
          </a:xfrm>
          <a:noFill/>
        </p:spPr>
      </p:pic>
    </p:spTree>
    <p:extLst>
      <p:ext uri="{BB962C8B-B14F-4D97-AF65-F5344CB8AC3E}">
        <p14:creationId xmlns:p14="http://schemas.microsoft.com/office/powerpoint/2010/main" val="3514923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971F-B96D-85CD-0C94-5B1D40C009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1143000"/>
            <a:ext cx="109728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End slide </a:t>
            </a:r>
          </a:p>
        </p:txBody>
      </p:sp>
    </p:spTree>
    <p:extLst>
      <p:ext uri="{BB962C8B-B14F-4D97-AF65-F5344CB8AC3E}">
        <p14:creationId xmlns:p14="http://schemas.microsoft.com/office/powerpoint/2010/main" val="3125047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1193F0-DB3E-4D14-A888-A393EEB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5258"/>
            <a:ext cx="12126897" cy="544466"/>
          </a:xfrm>
        </p:spPr>
        <p:txBody>
          <a:bodyPr>
            <a:normAutofit/>
          </a:bodyPr>
          <a:lstStyle/>
          <a:p>
            <a:pPr algn="ctr"/>
            <a:r>
              <a:rPr lang="en-GB" sz="2800" b="1"/>
              <a:t>NMAHP Development Framework  </a:t>
            </a:r>
          </a:p>
        </p:txBody>
      </p:sp>
      <p:pic>
        <p:nvPicPr>
          <p:cNvPr id="5" name="Picture 4" descr="Image of the 2 frameworks with levels of practice displayed">
            <a:extLst>
              <a:ext uri="{FF2B5EF4-FFF2-40B4-BE49-F238E27FC236}">
                <a16:creationId xmlns:a16="http://schemas.microsoft.com/office/drawing/2014/main" id="{019F829D-FF57-AEE1-2056-EFA3F0002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275" y="969722"/>
            <a:ext cx="3722725" cy="5617507"/>
          </a:xfrm>
          <a:prstGeom prst="rect">
            <a:avLst/>
          </a:prstGeom>
        </p:spPr>
      </p:pic>
      <p:pic>
        <p:nvPicPr>
          <p:cNvPr id="6" name="Picture 5" descr="Image of the 2 frameworks with levels of practice displayed">
            <a:extLst>
              <a:ext uri="{FF2B5EF4-FFF2-40B4-BE49-F238E27FC236}">
                <a16:creationId xmlns:a16="http://schemas.microsoft.com/office/drawing/2014/main" id="{484E2586-394A-37D9-E9E1-7527C5A89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181" y="969721"/>
            <a:ext cx="3608851" cy="561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7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34561E-5CCD-43A3-7216-0B48F7E4F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8" y="572940"/>
            <a:ext cx="10246381" cy="6921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/>
              <a:t>Why do we have the NMAHP Development Framework?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FBE645-9099-36D4-2B99-F8A38F889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348" y="1344871"/>
            <a:ext cx="6541483" cy="501997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800"/>
              <a:t>Primary purpose is supporting professional growth</a:t>
            </a:r>
          </a:p>
          <a:p>
            <a:pPr>
              <a:lnSpc>
                <a:spcPct val="90000"/>
              </a:lnSpc>
            </a:pPr>
            <a:r>
              <a:rPr lang="en-GB" sz="2800"/>
              <a:t>Generic framework for all NMAHPs</a:t>
            </a: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Ensuring safe and effective care </a:t>
            </a:r>
          </a:p>
          <a:p>
            <a:pPr>
              <a:lnSpc>
                <a:spcPct val="90000"/>
              </a:lnSpc>
            </a:pPr>
            <a:r>
              <a:rPr lang="en-US" sz="2800"/>
              <a:t>Alignment with Healthcare policy and priorities</a:t>
            </a:r>
          </a:p>
          <a:p>
            <a:pPr>
              <a:lnSpc>
                <a:spcPct val="90000"/>
              </a:lnSpc>
            </a:pPr>
            <a:r>
              <a:rPr lang="en-US" sz="2800"/>
              <a:t>Workforce development and sustainability</a:t>
            </a:r>
          </a:p>
          <a:p>
            <a:pPr>
              <a:lnSpc>
                <a:spcPct val="90000"/>
              </a:lnSpc>
            </a:pPr>
            <a:r>
              <a:rPr lang="en-US" sz="2800"/>
              <a:t>Enhancing career progression and job satisfaction </a:t>
            </a:r>
          </a:p>
          <a:p>
            <a:pPr>
              <a:lnSpc>
                <a:spcPct val="90000"/>
              </a:lnSpc>
            </a:pPr>
            <a:r>
              <a:rPr lang="en-US" sz="2800"/>
              <a:t>Fostering leadership and innovation </a:t>
            </a:r>
          </a:p>
          <a:p>
            <a:pPr>
              <a:lnSpc>
                <a:spcPct val="90000"/>
              </a:lnSpc>
            </a:pPr>
            <a:r>
              <a:rPr lang="en-US" sz="2800"/>
              <a:t>Support wellbeing and retention</a:t>
            </a:r>
          </a:p>
          <a:p>
            <a:pPr marL="342900" marR="0" lvl="0" indent="-342900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Regulatory and Professional </a:t>
            </a:r>
            <a:r>
              <a:rPr lang="en-US" sz="2800"/>
              <a:t>Standards</a:t>
            </a: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>
              <a:lnSpc>
                <a:spcPct val="90000"/>
              </a:lnSpc>
            </a:pP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641CD-1555-6FEF-B6CA-8750A7390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445" y="1798785"/>
            <a:ext cx="5186443" cy="4486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6928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F2C52-EC21-E1C2-23C5-B787DE5D1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A9A5C-0FAD-7AF8-369C-08F7E4098C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6967" y="572941"/>
            <a:ext cx="11180050" cy="6013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17365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Purpose of the NMAHP Development Framework?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959B916-2F38-985C-B118-DB45BDB520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880" y="1592826"/>
            <a:ext cx="8782990" cy="4926727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ource Sans Pro"/>
                <a:ea typeface="+mn-ea"/>
              </a:rPr>
              <a:t>For individuals, managers and educators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2800">
                <a:solidFill>
                  <a:srgbClr val="1F497D">
                    <a:lumMod val="75000"/>
                  </a:srgbClr>
                </a:solidFill>
              </a:rPr>
              <a:t>Generic standard for all NMAHP practice</a:t>
            </a:r>
            <a:endParaRPr lang="en-GB" sz="2800"/>
          </a:p>
          <a:p>
            <a:pPr>
              <a:lnSpc>
                <a:spcPct val="90000"/>
              </a:lnSpc>
            </a:pPr>
            <a:r>
              <a:rPr lang="en-GB" sz="2800"/>
              <a:t>Structured professional development</a:t>
            </a:r>
          </a:p>
          <a:p>
            <a:pPr>
              <a:lnSpc>
                <a:spcPct val="90000"/>
              </a:lnSpc>
            </a:pPr>
            <a:r>
              <a:rPr lang="en-GB" sz="2800"/>
              <a:t>Supports career progression </a:t>
            </a:r>
          </a:p>
          <a:p>
            <a:pPr>
              <a:lnSpc>
                <a:spcPct val="90000"/>
              </a:lnSpc>
            </a:pPr>
            <a:r>
              <a:rPr lang="en-GB" sz="2800">
                <a:effectLst/>
              </a:rPr>
              <a:t>Underpins appr</a:t>
            </a:r>
            <a:r>
              <a:rPr lang="en-GB" sz="2800"/>
              <a:t>aisal and personal development planning</a:t>
            </a:r>
            <a:r>
              <a:rPr lang="en-GB" sz="2800">
                <a:effectLst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sz="2800"/>
              <a:t>Supports wellbeing </a:t>
            </a:r>
            <a:endParaRPr lang="en-GB" sz="2800">
              <a:effectLst/>
            </a:endParaRPr>
          </a:p>
        </p:txBody>
      </p:sp>
      <p:pic>
        <p:nvPicPr>
          <p:cNvPr id="5" name="Picture 4" descr="Directional sign with colourful arrows">
            <a:extLst>
              <a:ext uri="{FF2B5EF4-FFF2-40B4-BE49-F238E27FC236}">
                <a16:creationId xmlns:a16="http://schemas.microsoft.com/office/drawing/2014/main" id="{E1BBF0C9-1486-467F-836B-2EE5BE038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4935" r="46637"/>
          <a:stretch/>
        </p:blipFill>
        <p:spPr>
          <a:xfrm>
            <a:off x="8277015" y="1174282"/>
            <a:ext cx="3538266" cy="53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95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648688-D8CC-89A3-F33A-CFC07975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4" y="944563"/>
            <a:ext cx="11067894" cy="692150"/>
          </a:xfrm>
        </p:spPr>
        <p:txBody>
          <a:bodyPr anchor="ctr">
            <a:normAutofit/>
          </a:bodyPr>
          <a:lstStyle/>
          <a:p>
            <a:r>
              <a:rPr lang="en-GB" b="1"/>
              <a:t>Participant Poll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C11CC2E-9D36-6745-68F0-B764ECCEA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782" y="1798798"/>
            <a:ext cx="6878911" cy="4486261"/>
          </a:xfrm>
        </p:spPr>
        <p:txBody>
          <a:bodyPr/>
          <a:lstStyle/>
          <a:p>
            <a:r>
              <a:rPr lang="en-GB"/>
              <a:t>Q1. Do you use the NMAHP Development Framework? </a:t>
            </a:r>
          </a:p>
          <a:p>
            <a:endParaRPr lang="en-GB"/>
          </a:p>
          <a:p>
            <a:r>
              <a:rPr lang="en-GB"/>
              <a:t>Q2. What do you see as the barriers to using the NMAHP Development Framework? </a:t>
            </a:r>
            <a:endParaRPr lang="en-US"/>
          </a:p>
        </p:txBody>
      </p:sp>
      <p:pic>
        <p:nvPicPr>
          <p:cNvPr id="4098" name="Picture 2" descr="Cartoon checklist and pencil">
            <a:extLst>
              <a:ext uri="{FF2B5EF4-FFF2-40B4-BE49-F238E27FC236}">
                <a16:creationId xmlns:a16="http://schemas.microsoft.com/office/drawing/2014/main" id="{35C059F3-E4E5-AC55-326A-95BAC63846DF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r="6555"/>
          <a:stretch>
            <a:fillRect/>
          </a:stretch>
        </p:blipFill>
        <p:spPr bwMode="auto">
          <a:xfrm>
            <a:off x="7077693" y="1371198"/>
            <a:ext cx="4769012" cy="411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80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56C330-83EC-0724-0464-134CD19ACA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63" y="1263192"/>
            <a:ext cx="10549571" cy="502186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b="0" i="0">
                <a:effectLst/>
              </a:rPr>
              <a:t>A manager can use the framework to support: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200" b="0" i="0">
                <a:effectLst/>
              </a:rPr>
              <a:t>Professional development discussions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200"/>
              <a:t>Appraisal process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200" b="0" i="0">
                <a:effectLst/>
              </a:rPr>
              <a:t>Supervision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200" b="0" i="0">
                <a:effectLst/>
              </a:rPr>
              <a:t>Performance management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200"/>
              <a:t>Standards of practice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200"/>
              <a:t>Workforce planning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200" b="0" i="0">
                <a:effectLst/>
              </a:rPr>
              <a:t>Recruitment and retention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200"/>
              <a:t>Workforce planning</a:t>
            </a:r>
            <a:endParaRPr lang="en-GB" sz="3200" b="0" i="0">
              <a:effectLst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200"/>
              <a:t>Team wellbeing </a:t>
            </a:r>
            <a:endParaRPr lang="en-GB" sz="3200" b="0" i="0">
              <a:effectLst/>
            </a:endParaRPr>
          </a:p>
          <a:p>
            <a:pPr>
              <a:lnSpc>
                <a:spcPct val="90000"/>
              </a:lnSpc>
            </a:pPr>
            <a:endParaRPr lang="en-GB" sz="200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A05B959-08DC-A6ED-1414-569B40CA28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138" y="573088"/>
            <a:ext cx="10245725" cy="8032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Source Sans Pro"/>
                <a:ea typeface="+mn-ea"/>
                <a:cs typeface="Source Sans Pro"/>
              </a:rPr>
              <a:t>Using the framework managers perspective</a:t>
            </a:r>
          </a:p>
        </p:txBody>
      </p:sp>
      <p:pic>
        <p:nvPicPr>
          <p:cNvPr id="3074" name="Picture 2" descr="People talking on couch">
            <a:extLst>
              <a:ext uri="{FF2B5EF4-FFF2-40B4-BE49-F238E27FC236}">
                <a16:creationId xmlns:a16="http://schemas.microsoft.com/office/drawing/2014/main" id="{83538D38-7CB9-6932-AD15-39C5137E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72" y="2590450"/>
            <a:ext cx="5460368" cy="369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953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2BB0DB-E035-AA4A-A5D3-10BFACC78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1" y="572941"/>
            <a:ext cx="10333425" cy="531464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Source Sans Pro"/>
                <a:ea typeface="Source Sans Pro"/>
              </a:rPr>
              <a:t>Manager Survey Key Findings</a:t>
            </a:r>
            <a:endParaRPr lang="en-US" b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85DC13-EF62-69BB-F801-1391E49E4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401" y="1338606"/>
            <a:ext cx="7697781" cy="444574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b="1">
                <a:ea typeface="Source Sans Pro"/>
              </a:rPr>
              <a:t>Benefits of using the framework:</a:t>
            </a:r>
          </a:p>
          <a:p>
            <a:r>
              <a:rPr lang="en-GB">
                <a:ea typeface="Source Sans Pro"/>
              </a:rPr>
              <a:t>Standardisation</a:t>
            </a:r>
          </a:p>
          <a:p>
            <a:r>
              <a:rPr lang="en-US">
                <a:ea typeface="Source Sans Pro"/>
              </a:rPr>
              <a:t>Integration</a:t>
            </a:r>
            <a:endParaRPr lang="en-US">
              <a:solidFill>
                <a:srgbClr val="000000"/>
              </a:solidFill>
              <a:ea typeface="Source Sans Pro"/>
            </a:endParaRPr>
          </a:p>
          <a:p>
            <a:r>
              <a:rPr lang="en-US">
                <a:ea typeface="Source Sans Pro"/>
              </a:rPr>
              <a:t>Signpost staff to learning resources/career pathways</a:t>
            </a:r>
            <a:endParaRPr lang="en-US"/>
          </a:p>
          <a:p>
            <a:endParaRPr lang="en-US">
              <a:ea typeface="Source Sans Pro"/>
            </a:endParaRPr>
          </a:p>
          <a:p>
            <a:pPr marL="0" indent="0">
              <a:buNone/>
            </a:pPr>
            <a:r>
              <a:rPr lang="en-US" b="1">
                <a:ea typeface="Source Sans Pro"/>
              </a:rPr>
              <a:t>Challenges:</a:t>
            </a:r>
          </a:p>
          <a:p>
            <a:pPr marL="514350" indent="-457200"/>
            <a:r>
              <a:rPr lang="en-US">
                <a:ea typeface="Source Sans Pro"/>
              </a:rPr>
              <a:t>Time</a:t>
            </a:r>
          </a:p>
          <a:p>
            <a:pPr marL="514350" indent="-457200"/>
            <a:r>
              <a:rPr lang="en-US">
                <a:ea typeface="Source Sans Pro"/>
              </a:rPr>
              <a:t>Awareness/misunderstandings amongst staff</a:t>
            </a:r>
          </a:p>
          <a:p>
            <a:pPr marL="514350" indent="-457200"/>
            <a:r>
              <a:rPr lang="en-US">
                <a:ea typeface="Source Sans Pro"/>
              </a:rPr>
              <a:t>Perceived complexity</a:t>
            </a:r>
          </a:p>
          <a:p>
            <a:pPr marL="514350" indent="-457200"/>
            <a:r>
              <a:rPr lang="en-US">
                <a:ea typeface="Source Sans Pro"/>
              </a:rPr>
              <a:t>Buy in from their teams</a:t>
            </a:r>
          </a:p>
          <a:p>
            <a:pPr marL="514350" indent="-457200"/>
            <a:endParaRPr lang="en-US">
              <a:ea typeface="Source Sans Pro"/>
            </a:endParaRPr>
          </a:p>
          <a:p>
            <a:pPr lvl="1">
              <a:buFont typeface="Courier New"/>
              <a:buChar char="o"/>
            </a:pPr>
            <a:endParaRPr lang="en-US">
              <a:ea typeface="Source Sans Pro"/>
            </a:endParaRPr>
          </a:p>
          <a:p>
            <a:pPr marL="457200" lvl="1" indent="0">
              <a:buNone/>
            </a:pPr>
            <a:endParaRPr lang="en-US">
              <a:ea typeface="Source Sans Pro"/>
            </a:endParaRPr>
          </a:p>
          <a:p>
            <a:pPr marL="342900" lvl="1">
              <a:buFont typeface="Courier New"/>
              <a:buChar char="o"/>
            </a:pPr>
            <a:endParaRPr lang="en-US">
              <a:ea typeface="Source Sans Pro"/>
            </a:endParaRPr>
          </a:p>
          <a:p>
            <a:pPr lvl="1">
              <a:buFont typeface="Courier New"/>
              <a:buChar char="o"/>
            </a:pPr>
            <a:endParaRPr lang="en-US">
              <a:ea typeface="Source Sans Pro"/>
            </a:endParaRPr>
          </a:p>
          <a:p>
            <a:pPr lvl="1">
              <a:buFont typeface="Courier New"/>
              <a:buChar char="o"/>
            </a:pPr>
            <a:endParaRPr lang="en-US">
              <a:ea typeface="Source Sans Pro"/>
            </a:endParaRPr>
          </a:p>
          <a:p>
            <a:pPr lvl="1">
              <a:buFont typeface="Courier New"/>
              <a:buChar char="o"/>
            </a:pPr>
            <a:endParaRPr lang="en-US">
              <a:ea typeface="Source Sans Pro"/>
            </a:endParaRPr>
          </a:p>
          <a:p>
            <a:pPr lvl="1">
              <a:buFont typeface="Courier New"/>
              <a:buChar char="o"/>
            </a:pPr>
            <a:endParaRPr lang="en-US">
              <a:ea typeface="Source Sans Pro"/>
            </a:endParaRPr>
          </a:p>
        </p:txBody>
      </p:sp>
      <p:pic>
        <p:nvPicPr>
          <p:cNvPr id="5122" name="Picture 2" descr="Chart made of arrows">
            <a:extLst>
              <a:ext uri="{FF2B5EF4-FFF2-40B4-BE49-F238E27FC236}">
                <a16:creationId xmlns:a16="http://schemas.microsoft.com/office/drawing/2014/main" id="{8AB76EEE-DB6A-28F3-371A-AC22B75C4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r="17864"/>
          <a:stretch/>
        </p:blipFill>
        <p:spPr bwMode="auto">
          <a:xfrm>
            <a:off x="8075488" y="1914284"/>
            <a:ext cx="3421295" cy="344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24258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f443c1-ae65-4e44-9805-dd1062eb45f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83AF677B6C7A4A8A453A1D62580892" ma:contentTypeVersion="11" ma:contentTypeDescription="Create a new document." ma:contentTypeScope="" ma:versionID="f517f2fa4489bdda2132edde10c2083d">
  <xsd:schema xmlns:xsd="http://www.w3.org/2001/XMLSchema" xmlns:xs="http://www.w3.org/2001/XMLSchema" xmlns:p="http://schemas.microsoft.com/office/2006/metadata/properties" xmlns:ns2="26f443c1-ae65-4e44-9805-dd1062eb45f9" targetNamespace="http://schemas.microsoft.com/office/2006/metadata/properties" ma:root="true" ma:fieldsID="3ca2cf72b3a659f33ddcfd38bf508ee3" ns2:_="">
    <xsd:import namespace="26f443c1-ae65-4e44-9805-dd1062eb45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f443c1-ae65-4e44-9805-dd1062eb45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6ac32b6-d060-42fb-93c0-6c46742e1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06BD3E-F6B5-4662-AD76-3054DCAEE6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F224A2-A136-4DE1-B30A-1FA5D55C58B8}">
  <ds:schemaRefs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26f443c1-ae65-4e44-9805-dd1062eb45f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EB0CF12-F8C1-4541-BB54-9EC45C7097B0}">
  <ds:schemaRefs>
    <ds:schemaRef ds:uri="26f443c1-ae65-4e44-9805-dd1062eb45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0efe0bd-a030-4bca-809c-b5e6745e499a}" enabled="0" method="" siteId="{10efe0bd-a030-4bca-809c-b5e6745e49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Final Standard accessible</Template>
  <TotalTime>0</TotalTime>
  <Words>1359</Words>
  <Application>Microsoft Office PowerPoint</Application>
  <PresentationFormat>Widescreen</PresentationFormat>
  <Paragraphs>272</Paragraphs>
  <Slides>36</Slides>
  <Notes>34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Aptos</vt:lpstr>
      <vt:lpstr>Arial</vt:lpstr>
      <vt:lpstr>Calibri</vt:lpstr>
      <vt:lpstr>Courier New</vt:lpstr>
      <vt:lpstr>Inter</vt:lpstr>
      <vt:lpstr>Source Sans Pro</vt:lpstr>
      <vt:lpstr>Symbol,Sans-Serif</vt:lpstr>
      <vt:lpstr>Wingdings</vt:lpstr>
      <vt:lpstr>Custom Design</vt:lpstr>
      <vt:lpstr>1_Custom Design</vt:lpstr>
      <vt:lpstr>Nursing, Midwifery and Allied Health Professionals (NMAHP) Development Framework</vt:lpstr>
      <vt:lpstr>Workshop hosts: Catrin Evans  Principal Educator, NHS Education for Scotland, NMAHP Directorate. Iain Christie Senior Radiographer, NHS Lothian.     </vt:lpstr>
      <vt:lpstr> Learning outcomes </vt:lpstr>
      <vt:lpstr>NMAHP Development Framework  </vt:lpstr>
      <vt:lpstr>Why do we have the NMAHP Development Framework?</vt:lpstr>
      <vt:lpstr>Purpose of the NMAHP Development Framework?</vt:lpstr>
      <vt:lpstr>Participant Poll</vt:lpstr>
      <vt:lpstr>Using the framework managers perspective</vt:lpstr>
      <vt:lpstr>Manager Survey Key Findings</vt:lpstr>
      <vt:lpstr>What would help?</vt:lpstr>
      <vt:lpstr>Sharing user experiences</vt:lpstr>
      <vt:lpstr>PowerPoint Presentation</vt:lpstr>
      <vt:lpstr> Key Elements of the Framework </vt:lpstr>
      <vt:lpstr>Levels of practice</vt:lpstr>
      <vt:lpstr>Pillars of practice</vt:lpstr>
      <vt:lpstr>Using the pillars and the levels of practice</vt:lpstr>
      <vt:lpstr>Knowledge, skills and behaviours (KSBs) </vt:lpstr>
      <vt:lpstr>NMAHP Development Framework tools and resources </vt:lpstr>
      <vt:lpstr>Development Needs Analysis Tool (DNAT)</vt:lpstr>
      <vt:lpstr>Framework Reflective Self-assessment </vt:lpstr>
      <vt:lpstr>PowerPoint Presentation</vt:lpstr>
      <vt:lpstr>PowerPoint Presentation</vt:lpstr>
      <vt:lpstr>Framework Roadmap</vt:lpstr>
      <vt:lpstr>Using Professional frameworks with NMAHP Development Framework​</vt:lpstr>
      <vt:lpstr>Using the DNAT</vt:lpstr>
      <vt:lpstr>PowerPoint Presentation</vt:lpstr>
      <vt:lpstr>HCSW development</vt:lpstr>
      <vt:lpstr>PowerPoint Presentation</vt:lpstr>
      <vt:lpstr>Benefits of the Framework</vt:lpstr>
      <vt:lpstr>Barriers to utilisation of the NMAHP Development Framework</vt:lpstr>
      <vt:lpstr>Top Tips</vt:lpstr>
      <vt:lpstr>Next steps and call to action </vt:lpstr>
      <vt:lpstr>Participant Poll</vt:lpstr>
      <vt:lpstr>Frequently Asked Questions (FAQs)</vt:lpstr>
      <vt:lpstr>Workshop close </vt:lpstr>
      <vt:lpstr>End slide </vt:lpstr>
    </vt:vector>
  </TitlesOfParts>
  <Company>NHS Education For Scotland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Nursing, Midwifery and Allied Health Professionals (NMAHP) Development Framework</dc:title>
  <dc:creator>Sarah Whyte</dc:creator>
  <cp:lastModifiedBy>Lesley Armstrong</cp:lastModifiedBy>
  <cp:revision>2</cp:revision>
  <dcterms:created xsi:type="dcterms:W3CDTF">2024-10-09T13:46:15Z</dcterms:created>
  <dcterms:modified xsi:type="dcterms:W3CDTF">2025-04-28T11:43:54Z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0x0101000283AF677B6C7A4A8A453A1D62580892</vt:lpwstr>
  </property>
  <property fmtid="{D5CDD505-2E9C-101B-9397-08002B2CF9AE}" pid="3" name="MediaServiceImageTags">
    <vt:lpwstr/>
  </property>
</Properties>
</file>